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Roboto"/>
      <p:regular r:id="rId27"/>
      <p:bold r:id="rId28"/>
      <p:italic r:id="rId29"/>
      <p:boldItalic r:id="rId30"/>
    </p:embeddedFont>
    <p:embeddedFont>
      <p:font typeface="Lato"/>
      <p:regular r:id="rId31"/>
      <p:bold r:id="rId32"/>
      <p:italic r:id="rId33"/>
      <p:boldItalic r:id="rId34"/>
    </p:embeddedFont>
    <p:embeddedFont>
      <p:font typeface="Bebas Neu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127867-046B-4F8E-B672-20BDB4AAB7D4}">
  <a:tblStyle styleId="{91127867-046B-4F8E-B672-20BDB4AAB7D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BebasNeu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6a21b457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e6a21b4571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6a21b457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e6a21b457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6a21b457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e6a21b4571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6a21b457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e6a21b4571_0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7c93cba3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e7c93cba32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6a21b457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e6a21b4571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7c93cba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e7c93cba3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7c93cba3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e7c93cba32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6a21b457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e6a21b4571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7c93cba3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e7c93cba32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7c93cba3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e7c93cba32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6a21b457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e6a21b4571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6a21b457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e6a21b4571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6a21b457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e6a21b4571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6a21b457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e6a21b4571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7c93cba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e7c93cba32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6a21b457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e6a21b4571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hyperlink" Target="https://gist.github.com/DrSleep/4bce37254c5900545e6b65f6a0858b9c" TargetMode="External"/><Relationship Id="rId10" Type="http://schemas.openxmlformats.org/officeDocument/2006/relationships/hyperlink" Target="https://gist.github.com/DrSleep/4bce37254c5900545e6b65f6a0858b9c" TargetMode="External"/><Relationship Id="rId13" Type="http://schemas.openxmlformats.org/officeDocument/2006/relationships/hyperlink" Target="https://github.com/martinkersner/train-DeepLab/blob/master/utils.py" TargetMode="External"/><Relationship Id="rId12" Type="http://schemas.openxmlformats.org/officeDocument/2006/relationships/hyperlink" Target="https://github.com/martinkersner/train-DeepLab/blob/master/utils.py"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yassouali/pytorch-segmentation/issues/68" TargetMode="External"/><Relationship Id="rId4" Type="http://schemas.openxmlformats.org/officeDocument/2006/relationships/hyperlink" Target="https://github.com/yassouali/pytorch-segmentation/issues/2" TargetMode="External"/><Relationship Id="rId9" Type="http://schemas.openxmlformats.org/officeDocument/2006/relationships/hyperlink" Target="https://github.com/DrSleep/tensorflow-deeplab-resnet" TargetMode="External"/><Relationship Id="rId5" Type="http://schemas.openxmlformats.org/officeDocument/2006/relationships/hyperlink" Target="https://github.com/yassouali/pytorch-segmentation/issues/72" TargetMode="External"/><Relationship Id="rId6" Type="http://schemas.openxmlformats.org/officeDocument/2006/relationships/hyperlink" Target="https://github.com/martinkersner/train-DeepLab/blob/master/utils.py" TargetMode="External"/><Relationship Id="rId7" Type="http://schemas.openxmlformats.org/officeDocument/2006/relationships/hyperlink" Target="https://github.com/yassouali/pytorch-segmentation/issues/2" TargetMode="External"/><Relationship Id="rId8" Type="http://schemas.openxmlformats.org/officeDocument/2006/relationships/hyperlink" Target="https://github.com/yassouali/pytorch-segmentation/issues/5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research.google.com/colaboratory/" TargetMode="External"/><Relationship Id="rId4" Type="http://schemas.openxmlformats.org/officeDocument/2006/relationships/image" Target="../media/image7.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mailto:ghassene.tanabene@gmail.com" TargetMode="External"/><Relationship Id="rId4" Type="http://schemas.openxmlformats.org/officeDocument/2006/relationships/hyperlink" Target="https://www.linkedin.com/in/ghassene-tanabe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hyperlink" Target="https://github.com/%E2%80%A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vat.org/" TargetMode="External"/><Relationship Id="rId4" Type="http://schemas.openxmlformats.org/officeDocument/2006/relationships/hyperlink" Target="https://drive.google.com/file/d/1zFKveXn82fudW71YJMA2xRLL27w9KryE/view?usp=sharing" TargetMode="External"/><Relationship Id="rId5" Type="http://schemas.openxmlformats.org/officeDocument/2006/relationships/hyperlink" Target="https://www.youtube.com/watch?v=Fh8oKuSUIPs" TargetMode="Externa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yassouali/pytorch-segmentati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0" y="1780350"/>
            <a:ext cx="12227999" cy="3429024"/>
          </a:xfrm>
          <a:prstGeom prst="rect">
            <a:avLst/>
          </a:prstGeom>
          <a:noFill/>
          <a:ln>
            <a:noFill/>
          </a:ln>
        </p:spPr>
      </p:pic>
      <p:sp>
        <p:nvSpPr>
          <p:cNvPr id="85" name="Google Shape;85;p13"/>
          <p:cNvSpPr/>
          <p:nvPr/>
        </p:nvSpPr>
        <p:spPr>
          <a:xfrm>
            <a:off x="0" y="-127275"/>
            <a:ext cx="12228000" cy="7101000"/>
          </a:xfrm>
          <a:prstGeom prst="rect">
            <a:avLst/>
          </a:prstGeom>
          <a:solidFill>
            <a:srgbClr val="00689F">
              <a:alpha val="929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689F"/>
              </a:solidFill>
              <a:latin typeface="Calibri"/>
              <a:ea typeface="Calibri"/>
              <a:cs typeface="Calibri"/>
              <a:sym typeface="Calibri"/>
            </a:endParaRPr>
          </a:p>
        </p:txBody>
      </p:sp>
      <p:sp>
        <p:nvSpPr>
          <p:cNvPr id="86" name="Google Shape;86;p13"/>
          <p:cNvSpPr txBox="1"/>
          <p:nvPr>
            <p:ph type="ctrTitle"/>
          </p:nvPr>
        </p:nvSpPr>
        <p:spPr>
          <a:xfrm>
            <a:off x="1480930" y="2909956"/>
            <a:ext cx="9230140" cy="154843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Roboto"/>
              <a:buNone/>
            </a:pPr>
            <a:r>
              <a:rPr b="1" lang="en-US" sz="3700">
                <a:solidFill>
                  <a:schemeClr val="lt1"/>
                </a:solidFill>
                <a:latin typeface="Roboto"/>
                <a:ea typeface="Roboto"/>
                <a:cs typeface="Roboto"/>
                <a:sym typeface="Roboto"/>
              </a:rPr>
              <a:t>Segmentation of an Indoor Environment Based on Material Textures</a:t>
            </a:r>
            <a:endParaRPr sz="3700">
              <a:solidFill>
                <a:schemeClr val="lt1"/>
              </a:solidFill>
              <a:latin typeface="Roboto"/>
              <a:ea typeface="Roboto"/>
              <a:cs typeface="Roboto"/>
              <a:sym typeface="Roboto"/>
            </a:endParaRPr>
          </a:p>
        </p:txBody>
      </p:sp>
      <p:sp>
        <p:nvSpPr>
          <p:cNvPr id="87" name="Google Shape;87;p13"/>
          <p:cNvSpPr txBox="1"/>
          <p:nvPr>
            <p:ph idx="1" type="subTitle"/>
          </p:nvPr>
        </p:nvSpPr>
        <p:spPr>
          <a:xfrm>
            <a:off x="3565000" y="5760390"/>
            <a:ext cx="5245200" cy="500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None/>
            </a:pPr>
            <a:r>
              <a:rPr lang="en-US" sz="1600">
                <a:solidFill>
                  <a:schemeClr val="lt1"/>
                </a:solidFill>
                <a:latin typeface="Lato"/>
                <a:ea typeface="Lato"/>
                <a:cs typeface="Lato"/>
                <a:sym typeface="Lato"/>
              </a:rPr>
              <a:t>Prepared by </a:t>
            </a:r>
            <a:r>
              <a:rPr b="1" lang="en-US" sz="1600">
                <a:solidFill>
                  <a:schemeClr val="lt1"/>
                </a:solidFill>
                <a:latin typeface="Lato"/>
                <a:ea typeface="Lato"/>
                <a:cs typeface="Lato"/>
                <a:sym typeface="Lato"/>
              </a:rPr>
              <a:t>Ghassene TANABENE</a:t>
            </a:r>
            <a:endParaRPr b="1" sz="1600">
              <a:solidFill>
                <a:schemeClr val="lt1"/>
              </a:solidFill>
              <a:latin typeface="Lato"/>
              <a:ea typeface="Lato"/>
              <a:cs typeface="Lato"/>
              <a:sym typeface="Lato"/>
            </a:endParaRPr>
          </a:p>
        </p:txBody>
      </p:sp>
      <p:sp>
        <p:nvSpPr>
          <p:cNvPr id="88" name="Google Shape;88;p13"/>
          <p:cNvSpPr txBox="1"/>
          <p:nvPr/>
        </p:nvSpPr>
        <p:spPr>
          <a:xfrm>
            <a:off x="3565061" y="2465732"/>
            <a:ext cx="5245100" cy="5000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b="1" lang="en-US" sz="2400">
                <a:solidFill>
                  <a:schemeClr val="lt1"/>
                </a:solidFill>
                <a:latin typeface="Roboto"/>
                <a:ea typeface="Roboto"/>
                <a:cs typeface="Roboto"/>
                <a:sym typeface="Roboto"/>
              </a:rPr>
              <a:t>Hydrogen Research Institute</a:t>
            </a:r>
            <a:endParaRPr b="1" i="0" sz="2400" u="none" cap="none" strike="noStrike">
              <a:solidFill>
                <a:schemeClr val="lt1"/>
              </a:solidFill>
              <a:latin typeface="Roboto"/>
              <a:ea typeface="Roboto"/>
              <a:cs typeface="Roboto"/>
              <a:sym typeface="Roboto"/>
            </a:endParaRPr>
          </a:p>
        </p:txBody>
      </p:sp>
      <p:pic>
        <p:nvPicPr>
          <p:cNvPr descr="Logo&#10;&#10;Description automatically generated" id="89" name="Google Shape;89;p13"/>
          <p:cNvPicPr preferRelativeResize="0"/>
          <p:nvPr/>
        </p:nvPicPr>
        <p:blipFill rotWithShape="1">
          <a:blip r:embed="rId4">
            <a:alphaModFix/>
          </a:blip>
          <a:srcRect b="0" l="0" r="0" t="0"/>
          <a:stretch/>
        </p:blipFill>
        <p:spPr>
          <a:xfrm>
            <a:off x="5624575" y="1195600"/>
            <a:ext cx="978851" cy="950450"/>
          </a:xfrm>
          <a:prstGeom prst="rect">
            <a:avLst/>
          </a:prstGeom>
          <a:noFill/>
          <a:ln>
            <a:noFill/>
          </a:ln>
          <a:effectLst>
            <a:outerShdw blurRad="57150" rotWithShape="0" algn="bl" dir="5400000" dist="19050">
              <a:schemeClr val="dk1">
                <a:alpha val="76000"/>
              </a:schemeClr>
            </a:outerShdw>
          </a:effectLst>
        </p:spPr>
      </p:pic>
      <p:sp>
        <p:nvSpPr>
          <p:cNvPr id="90" name="Google Shape;90;p13"/>
          <p:cNvSpPr txBox="1"/>
          <p:nvPr>
            <p:ph idx="1" type="subTitle"/>
          </p:nvPr>
        </p:nvSpPr>
        <p:spPr>
          <a:xfrm>
            <a:off x="557200" y="6174250"/>
            <a:ext cx="11260800" cy="500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None/>
            </a:pPr>
            <a:r>
              <a:rPr lang="en-US" sz="1600">
                <a:solidFill>
                  <a:schemeClr val="lt1"/>
                </a:solidFill>
                <a:latin typeface="Lato"/>
                <a:ea typeface="Lato"/>
                <a:cs typeface="Lato"/>
                <a:sym typeface="Lato"/>
              </a:rPr>
              <a:t>Supervised </a:t>
            </a:r>
            <a:r>
              <a:rPr lang="en-US" sz="1600">
                <a:solidFill>
                  <a:schemeClr val="lt1"/>
                </a:solidFill>
                <a:latin typeface="Lato"/>
                <a:ea typeface="Lato"/>
                <a:cs typeface="Lato"/>
                <a:sym typeface="Lato"/>
              </a:rPr>
              <a:t>by </a:t>
            </a:r>
            <a:r>
              <a:rPr b="1" lang="en-US" sz="1600">
                <a:solidFill>
                  <a:schemeClr val="lt1"/>
                </a:solidFill>
                <a:latin typeface="Lato"/>
                <a:ea typeface="Lato"/>
                <a:cs typeface="Lato"/>
                <a:sym typeface="Lato"/>
              </a:rPr>
              <a:t>Mr. Ahmed DHAHRI, Mr. Ali AMAMOU, Mr. Lotfi ZEGHMI</a:t>
            </a:r>
            <a:endParaRPr b="1" sz="1600">
              <a:solidFill>
                <a:schemeClr val="lt1"/>
              </a:solidFill>
              <a:latin typeface="Lato"/>
              <a:ea typeface="Lato"/>
              <a:cs typeface="Lato"/>
              <a:sym typeface="Lato"/>
            </a:endParaRPr>
          </a:p>
        </p:txBody>
      </p:sp>
      <p:sp>
        <p:nvSpPr>
          <p:cNvPr id="91" name="Google Shape;91;p13"/>
          <p:cNvSpPr txBox="1"/>
          <p:nvPr>
            <p:ph idx="1" type="subTitle"/>
          </p:nvPr>
        </p:nvSpPr>
        <p:spPr>
          <a:xfrm>
            <a:off x="3473400" y="4358065"/>
            <a:ext cx="5245200" cy="500100"/>
          </a:xfrm>
          <a:prstGeom prst="rect">
            <a:avLst/>
          </a:prstGeom>
          <a:noFill/>
          <a:ln>
            <a:noFill/>
          </a:ln>
        </p:spPr>
        <p:txBody>
          <a:bodyPr anchorCtr="0" anchor="t" bIns="45700" lIns="91425" spcFirstLastPara="1" rIns="91425" wrap="square" tIns="45700">
            <a:noAutofit/>
          </a:bodyPr>
          <a:lstStyle/>
          <a:p>
            <a:pPr indent="-304800" lvl="0" marL="457200" rtl="0" algn="ctr">
              <a:lnSpc>
                <a:spcPct val="90000"/>
              </a:lnSpc>
              <a:spcBef>
                <a:spcPts val="0"/>
              </a:spcBef>
              <a:spcAft>
                <a:spcPts val="0"/>
              </a:spcAft>
              <a:buClr>
                <a:schemeClr val="lt1"/>
              </a:buClr>
              <a:buSzPts val="1200"/>
              <a:buFont typeface="Roboto"/>
              <a:buChar char="-"/>
            </a:pPr>
            <a:r>
              <a:rPr lang="en-US" sz="1200">
                <a:solidFill>
                  <a:schemeClr val="lt1"/>
                </a:solidFill>
                <a:latin typeface="Roboto"/>
                <a:ea typeface="Roboto"/>
                <a:cs typeface="Roboto"/>
                <a:sym typeface="Roboto"/>
              </a:rPr>
              <a:t>Technical Guide     - </a:t>
            </a:r>
            <a:endParaRPr b="1" sz="1200">
              <a:solidFill>
                <a:schemeClr val="lt1"/>
              </a:solidFill>
              <a:latin typeface="Roboto"/>
              <a:ea typeface="Roboto"/>
              <a:cs typeface="Roboto"/>
              <a:sym typeface="Roboto"/>
            </a:endParaRPr>
          </a:p>
        </p:txBody>
      </p:sp>
      <p:sp>
        <p:nvSpPr>
          <p:cNvPr id="92" name="Google Shape;92;p13"/>
          <p:cNvSpPr txBox="1"/>
          <p:nvPr>
            <p:ph idx="1" type="subTitle"/>
          </p:nvPr>
        </p:nvSpPr>
        <p:spPr>
          <a:xfrm>
            <a:off x="3565000" y="6559365"/>
            <a:ext cx="5245200" cy="500100"/>
          </a:xfrm>
          <a:prstGeom prst="rect">
            <a:avLst/>
          </a:prstGeom>
          <a:noFill/>
          <a:ln>
            <a:noFill/>
          </a:ln>
        </p:spPr>
        <p:txBody>
          <a:bodyPr anchorCtr="0" anchor="t" bIns="45700" lIns="91425" spcFirstLastPara="1" rIns="91425" wrap="square" tIns="45700">
            <a:noAutofit/>
          </a:bodyPr>
          <a:lstStyle/>
          <a:p>
            <a:pPr indent="-304800" lvl="0" marL="457200" rtl="0" algn="ctr">
              <a:lnSpc>
                <a:spcPct val="90000"/>
              </a:lnSpc>
              <a:spcBef>
                <a:spcPts val="0"/>
              </a:spcBef>
              <a:spcAft>
                <a:spcPts val="0"/>
              </a:spcAft>
              <a:buClr>
                <a:schemeClr val="lt1"/>
              </a:buClr>
              <a:buSzPts val="1200"/>
              <a:buFont typeface="Roboto"/>
              <a:buChar char="-"/>
            </a:pPr>
            <a:r>
              <a:rPr lang="en-US" sz="1200">
                <a:solidFill>
                  <a:schemeClr val="lt1"/>
                </a:solidFill>
                <a:latin typeface="Roboto"/>
                <a:ea typeface="Roboto"/>
                <a:cs typeface="Roboto"/>
                <a:sym typeface="Roboto"/>
              </a:rPr>
              <a:t>05/08/2021</a:t>
            </a:r>
            <a:r>
              <a:rPr lang="en-US" sz="1200">
                <a:solidFill>
                  <a:schemeClr val="lt1"/>
                </a:solidFill>
                <a:latin typeface="Roboto"/>
                <a:ea typeface="Roboto"/>
                <a:cs typeface="Roboto"/>
                <a:sym typeface="Roboto"/>
              </a:rPr>
              <a:t>     - </a:t>
            </a:r>
            <a:endParaRPr b="1" sz="12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22"/>
          <p:cNvGrpSpPr/>
          <p:nvPr/>
        </p:nvGrpSpPr>
        <p:grpSpPr>
          <a:xfrm>
            <a:off x="11618904" y="759"/>
            <a:ext cx="573211" cy="6888544"/>
            <a:chOff x="7044522" y="759"/>
            <a:chExt cx="573211" cy="6888544"/>
          </a:xfrm>
        </p:grpSpPr>
        <p:sp>
          <p:nvSpPr>
            <p:cNvPr id="210" name="Google Shape;210;p22"/>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22"/>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12" name="Google Shape;212;p22"/>
          <p:cNvGrpSpPr/>
          <p:nvPr/>
        </p:nvGrpSpPr>
        <p:grpSpPr>
          <a:xfrm rot="10800000">
            <a:off x="-577" y="1"/>
            <a:ext cx="573211" cy="6888544"/>
            <a:chOff x="7044522" y="759"/>
            <a:chExt cx="573211" cy="6888544"/>
          </a:xfrm>
        </p:grpSpPr>
        <p:sp>
          <p:nvSpPr>
            <p:cNvPr id="213" name="Google Shape;213;p22"/>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22"/>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aphicFrame>
        <p:nvGraphicFramePr>
          <p:cNvPr id="215" name="Google Shape;215;p22"/>
          <p:cNvGraphicFramePr/>
          <p:nvPr/>
        </p:nvGraphicFramePr>
        <p:xfrm>
          <a:off x="678200" y="554160"/>
          <a:ext cx="3000000" cy="3000000"/>
        </p:xfrm>
        <a:graphic>
          <a:graphicData uri="http://schemas.openxmlformats.org/drawingml/2006/table">
            <a:tbl>
              <a:tblPr>
                <a:noFill/>
                <a:tableStyleId>{91127867-046B-4F8E-B672-20BDB4AAB7D4}</a:tableStyleId>
              </a:tblPr>
              <a:tblGrid>
                <a:gridCol w="1651425"/>
                <a:gridCol w="5173600"/>
                <a:gridCol w="4047325"/>
              </a:tblGrid>
              <a:tr h="340850">
                <a:tc>
                  <a:txBody>
                    <a:bodyPr/>
                    <a:lstStyle/>
                    <a:p>
                      <a:pPr indent="0" lvl="0" marL="0" rtl="0" algn="l">
                        <a:lnSpc>
                          <a:spcPct val="115000"/>
                        </a:lnSpc>
                        <a:spcBef>
                          <a:spcPts val="0"/>
                        </a:spcBef>
                        <a:spcAft>
                          <a:spcPts val="0"/>
                        </a:spcAft>
                        <a:buNone/>
                      </a:pPr>
                      <a:r>
                        <a:rPr b="1" lang="en-US">
                          <a:latin typeface="Lato"/>
                          <a:ea typeface="Lato"/>
                          <a:cs typeface="Lato"/>
                          <a:sym typeface="Lato"/>
                        </a:rPr>
                        <a:t>DEBUGGING</a:t>
                      </a:r>
                      <a:endParaRPr b="1">
                        <a:latin typeface="Lato"/>
                        <a:ea typeface="Lato"/>
                        <a:cs typeface="Lato"/>
                        <a:sym typeface="Lato"/>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US">
                          <a:latin typeface="Lato"/>
                          <a:ea typeface="Lato"/>
                          <a:cs typeface="Lato"/>
                          <a:sym typeface="Lato"/>
                        </a:rPr>
                        <a:t>custom dataset errors</a:t>
                      </a:r>
                      <a:endParaRPr b="1">
                        <a:latin typeface="Lato"/>
                        <a:ea typeface="Lato"/>
                        <a:cs typeface="Lato"/>
                        <a:sym typeface="Lato"/>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a:latin typeface="Lato"/>
                          <a:ea typeface="Lato"/>
                          <a:cs typeface="Lato"/>
                          <a:sym typeface="Lato"/>
                        </a:rPr>
                        <a:t>solution</a:t>
                      </a:r>
                      <a:endParaRPr b="1">
                        <a:latin typeface="Lato"/>
                        <a:ea typeface="Lato"/>
                        <a:cs typeface="Lato"/>
                        <a:sym typeface="Lato"/>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482350">
                <a:tc rowSpan="3">
                  <a:txBody>
                    <a:bodyPr/>
                    <a:lstStyle/>
                    <a:p>
                      <a:pPr indent="0" lvl="0" marL="0" rtl="0" algn="l">
                        <a:lnSpc>
                          <a:spcPct val="115000"/>
                        </a:lnSpc>
                        <a:spcBef>
                          <a:spcPts val="0"/>
                        </a:spcBef>
                        <a:spcAft>
                          <a:spcPts val="0"/>
                        </a:spcAft>
                        <a:buNone/>
                      </a:pPr>
                      <a:r>
                        <a:rPr lang="en-US" sz="1000">
                          <a:latin typeface="Lato"/>
                          <a:ea typeface="Lato"/>
                          <a:cs typeface="Lato"/>
                          <a:sym typeface="Lato"/>
                        </a:rPr>
                        <a:t>1</a:t>
                      </a:r>
                      <a:endParaRPr sz="1000">
                        <a:latin typeface="Lato"/>
                        <a:ea typeface="Lato"/>
                        <a:cs typeface="Lato"/>
                        <a:sym typeface="Lato"/>
                      </a:endParaRPr>
                    </a:p>
                    <a:p>
                      <a:pPr indent="0" lvl="0" marL="0" rtl="0" algn="l">
                        <a:lnSpc>
                          <a:spcPct val="115000"/>
                        </a:lnSpc>
                        <a:spcBef>
                          <a:spcPts val="0"/>
                        </a:spcBef>
                        <a:spcAft>
                          <a:spcPts val="0"/>
                        </a:spcAft>
                        <a:buNone/>
                      </a:pPr>
                      <a:r>
                        <a:t/>
                      </a:r>
                      <a:endParaRPr sz="1000">
                        <a:latin typeface="Lato"/>
                        <a:ea typeface="Lato"/>
                        <a:cs typeface="Lato"/>
                        <a:sym typeface="Lato"/>
                      </a:endParaRPr>
                    </a:p>
                    <a:p>
                      <a:pPr indent="0" lvl="0" marL="0" rtl="0" algn="l">
                        <a:lnSpc>
                          <a:spcPct val="115000"/>
                        </a:lnSpc>
                        <a:spcBef>
                          <a:spcPts val="0"/>
                        </a:spcBef>
                        <a:spcAft>
                          <a:spcPts val="0"/>
                        </a:spcAft>
                        <a:buNone/>
                      </a:pPr>
                      <a:r>
                        <a:rPr lang="en-US" sz="1000">
                          <a:solidFill>
                            <a:srgbClr val="EA9999"/>
                          </a:solidFill>
                          <a:latin typeface="Lato"/>
                          <a:ea typeface="Lato"/>
                          <a:cs typeface="Lato"/>
                          <a:sym typeface="Lato"/>
                        </a:rPr>
                        <a:t>The solution causes error 3 </a:t>
                      </a:r>
                      <a:endParaRPr sz="1000">
                        <a:solidFill>
                          <a:srgbClr val="EA9999"/>
                        </a:solidFill>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Lato"/>
                          <a:ea typeface="Lato"/>
                          <a:cs typeface="Lato"/>
                          <a:sym typeface="Lato"/>
                        </a:rPr>
                        <a:t>trainer.py assert output.size()[2:] == target.size()[1:] line 64 should have #output size : torch.Size([8, 17, 513, 513])</a:t>
                      </a:r>
                      <a:endParaRPr sz="10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Lato"/>
                          <a:ea typeface="Lato"/>
                          <a:cs typeface="Lato"/>
                          <a:sym typeface="Lato"/>
                        </a:rPr>
                        <a:t>add : label = np.argmax(Image.open(label_path),2) + label = np.asarray(label, dtype=np.int32)</a:t>
                      </a:r>
                      <a:endParaRPr sz="10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tcPr>
                </a:tc>
              </a:tr>
              <a:tr h="454450">
                <a:tc vMerge="1"/>
                <a:tc>
                  <a:txBody>
                    <a:bodyPr/>
                    <a:lstStyle/>
                    <a:p>
                      <a:pPr indent="0" lvl="0" marL="0" rtl="0" algn="l">
                        <a:lnSpc>
                          <a:spcPct val="115000"/>
                        </a:lnSpc>
                        <a:spcBef>
                          <a:spcPts val="0"/>
                        </a:spcBef>
                        <a:spcAft>
                          <a:spcPts val="0"/>
                        </a:spcAft>
                        <a:buNone/>
                      </a:pPr>
                      <a:r>
                        <a:rPr lang="en-US" sz="1000">
                          <a:latin typeface="Lato"/>
                          <a:ea typeface="Lato"/>
                          <a:cs typeface="Lato"/>
                          <a:sym typeface="Lato"/>
                        </a:rPr>
                        <a:t>#target size : torch.Size([8, 513, 513]) instread of #output size : torch.Size([8, 17, 513, 513])</a:t>
                      </a:r>
                      <a:endParaRPr sz="10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u="sng">
                          <a:solidFill>
                            <a:schemeClr val="hlink"/>
                          </a:solidFill>
                          <a:latin typeface="Lato"/>
                          <a:ea typeface="Lato"/>
                          <a:cs typeface="Lato"/>
                          <a:sym typeface="Lato"/>
                          <a:hlinkClick r:id="rId3"/>
                        </a:rPr>
                        <a:t>https://github.com/yassouali/pytorch-segmentation/issues/68</a:t>
                      </a:r>
                      <a:endParaRPr sz="1000" u="sng">
                        <a:solidFill>
                          <a:schemeClr val="hlink"/>
                        </a:solidFill>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299950">
                <a:tc vMerge="1"/>
                <a:tc>
                  <a:txBody>
                    <a:bodyPr/>
                    <a:lstStyle/>
                    <a:p>
                      <a:pPr indent="0" lvl="0" marL="0" rtl="0" algn="l">
                        <a:lnSpc>
                          <a:spcPct val="115000"/>
                        </a:lnSpc>
                        <a:spcBef>
                          <a:spcPts val="0"/>
                        </a:spcBef>
                        <a:spcAft>
                          <a:spcPts val="0"/>
                        </a:spcAft>
                        <a:buNone/>
                      </a:pPr>
                      <a:r>
                        <a:rPr lang="en-US" sz="1000">
                          <a:latin typeface="Lato"/>
                          <a:ea typeface="Lato"/>
                          <a:cs typeface="Lato"/>
                          <a:sym typeface="Lato"/>
                        </a:rPr>
                        <a:t>#target size : torch.Size([8, 513, 513, 3])</a:t>
                      </a:r>
                      <a:endParaRPr sz="10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r>
              <a:tr h="658950">
                <a:tc>
                  <a:txBody>
                    <a:bodyPr/>
                    <a:lstStyle/>
                    <a:p>
                      <a:pPr indent="0" lvl="0" marL="0" rtl="0" algn="l">
                        <a:lnSpc>
                          <a:spcPct val="115000"/>
                        </a:lnSpc>
                        <a:spcBef>
                          <a:spcPts val="0"/>
                        </a:spcBef>
                        <a:spcAft>
                          <a:spcPts val="0"/>
                        </a:spcAft>
                        <a:buNone/>
                      </a:pPr>
                      <a:r>
                        <a:rPr lang="en-US" sz="1000">
                          <a:latin typeface="Lato"/>
                          <a:ea typeface="Lato"/>
                          <a:cs typeface="Lato"/>
                          <a:sym typeface="Lato"/>
                        </a:rPr>
                        <a:t>2</a:t>
                      </a:r>
                      <a:endParaRPr sz="10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Lato"/>
                          <a:ea typeface="Lato"/>
                          <a:cs typeface="Lato"/>
                          <a:sym typeface="Lato"/>
                        </a:rPr>
                        <a:t>err1 resolved caused ValueError: Expected more than 1 value per channel when training, got input size torch.Size([1, 256, 1, 1])</a:t>
                      </a:r>
                      <a:endParaRPr sz="10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Lato"/>
                          <a:ea typeface="Lato"/>
                          <a:cs typeface="Lato"/>
                          <a:sym typeface="Lato"/>
                        </a:rPr>
                        <a:t>fixed by changing  batch size = 2^n </a:t>
                      </a:r>
                      <a:r>
                        <a:rPr lang="en-US" sz="1000" u="sng">
                          <a:solidFill>
                            <a:schemeClr val="hlink"/>
                          </a:solidFill>
                          <a:latin typeface="Lato"/>
                          <a:ea typeface="Lato"/>
                          <a:cs typeface="Lato"/>
                          <a:sym typeface="Lato"/>
                          <a:hlinkClick r:id="rId4"/>
                        </a:rPr>
                        <a:t>https://github.com/yassouali/pytorch-segmentation/issues/2</a:t>
                      </a:r>
                      <a:endParaRPr sz="1000" u="sng">
                        <a:solidFill>
                          <a:schemeClr val="hlink"/>
                        </a:solidFill>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488075">
                <a:tc rowSpan="6">
                  <a:txBody>
                    <a:bodyPr/>
                    <a:lstStyle/>
                    <a:p>
                      <a:pPr indent="0" lvl="0" marL="0" rtl="0" algn="l">
                        <a:lnSpc>
                          <a:spcPct val="115000"/>
                        </a:lnSpc>
                        <a:spcBef>
                          <a:spcPts val="0"/>
                        </a:spcBef>
                        <a:spcAft>
                          <a:spcPts val="0"/>
                        </a:spcAft>
                        <a:buNone/>
                      </a:pPr>
                      <a:r>
                        <a:rPr lang="en-US" sz="1000">
                          <a:latin typeface="Lato"/>
                          <a:ea typeface="Lato"/>
                          <a:cs typeface="Lato"/>
                          <a:sym typeface="Lato"/>
                        </a:rPr>
                        <a:t>3</a:t>
                      </a:r>
                      <a:endParaRPr sz="10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Lato"/>
                          <a:ea typeface="Lato"/>
                          <a:cs typeface="Lato"/>
                          <a:sym typeface="Lato"/>
                        </a:rPr>
                        <a:t>we have outputs with only 3 classes predicted (3 colors background &amp; 2 classes) &amp; class_iou = 0.0 for the other classes =&gt; problem in the masks that shouldn't be RGB format</a:t>
                      </a:r>
                      <a:endParaRPr sz="10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u="sng">
                          <a:solidFill>
                            <a:schemeClr val="hlink"/>
                          </a:solidFill>
                          <a:latin typeface="Lato"/>
                          <a:ea typeface="Lato"/>
                          <a:cs typeface="Lato"/>
                          <a:sym typeface="Lato"/>
                          <a:hlinkClick r:id="rId5"/>
                        </a:rPr>
                        <a:t>https://github.com/yassouali/pytorch-segmentation/issues/72</a:t>
                      </a:r>
                      <a:endParaRPr sz="1000" u="sng">
                        <a:solidFill>
                          <a:schemeClr val="hlink"/>
                        </a:solidFill>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tcPr>
                </a:tc>
              </a:tr>
              <a:tr h="454450">
                <a:tc vMerge="1"/>
                <a:tc>
                  <a:txBody>
                    <a:bodyPr/>
                    <a:lstStyle/>
                    <a:p>
                      <a:pPr indent="0" lvl="0" marL="0" rtl="0" algn="l">
                        <a:spcBef>
                          <a:spcPts val="0"/>
                        </a:spcBef>
                        <a:spcAft>
                          <a:spcPts val="0"/>
                        </a:spcAft>
                        <a:buNone/>
                      </a:pPr>
                      <a:r>
                        <a:t/>
                      </a:r>
                      <a:endParaRPr>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u="sng">
                          <a:solidFill>
                            <a:schemeClr val="hlink"/>
                          </a:solidFill>
                          <a:latin typeface="Lato"/>
                          <a:ea typeface="Lato"/>
                          <a:cs typeface="Lato"/>
                          <a:sym typeface="Lato"/>
                          <a:hlinkClick r:id="rId6"/>
                        </a:rPr>
                        <a:t>https://github.com/martinkersner/train-DeepLab/blob/master/utils.py</a:t>
                      </a:r>
                      <a:endParaRPr sz="1000" u="sng">
                        <a:solidFill>
                          <a:schemeClr val="hlink"/>
                        </a:solidFill>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454450">
                <a:tc vMerge="1"/>
                <a:tc>
                  <a:txBody>
                    <a:bodyPr/>
                    <a:lstStyle/>
                    <a:p>
                      <a:pPr indent="0" lvl="0" marL="0" rtl="0" algn="l">
                        <a:spcBef>
                          <a:spcPts val="0"/>
                        </a:spcBef>
                        <a:spcAft>
                          <a:spcPts val="0"/>
                        </a:spcAft>
                        <a:buNone/>
                      </a:pPr>
                      <a:r>
                        <a:t/>
                      </a:r>
                      <a:endParaRPr>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u="sng">
                          <a:solidFill>
                            <a:schemeClr val="hlink"/>
                          </a:solidFill>
                          <a:latin typeface="Lato"/>
                          <a:ea typeface="Lato"/>
                          <a:cs typeface="Lato"/>
                          <a:sym typeface="Lato"/>
                          <a:hlinkClick r:id="rId7"/>
                        </a:rPr>
                        <a:t>https://github.com/yassouali/pytorch-segmentation/issues/2</a:t>
                      </a:r>
                      <a:endParaRPr sz="1000" u="sng">
                        <a:solidFill>
                          <a:schemeClr val="hlink"/>
                        </a:solidFill>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454450">
                <a:tc vMerge="1"/>
                <a:tc>
                  <a:txBody>
                    <a:bodyPr/>
                    <a:lstStyle/>
                    <a:p>
                      <a:pPr indent="0" lvl="0" marL="0" rtl="0" algn="l">
                        <a:spcBef>
                          <a:spcPts val="0"/>
                        </a:spcBef>
                        <a:spcAft>
                          <a:spcPts val="0"/>
                        </a:spcAft>
                        <a:buNone/>
                      </a:pPr>
                      <a:r>
                        <a:t/>
                      </a:r>
                      <a:endParaRPr>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u="sng">
                          <a:solidFill>
                            <a:schemeClr val="hlink"/>
                          </a:solidFill>
                          <a:latin typeface="Lato"/>
                          <a:ea typeface="Lato"/>
                          <a:cs typeface="Lato"/>
                          <a:sym typeface="Lato"/>
                          <a:hlinkClick r:id="rId8"/>
                        </a:rPr>
                        <a:t>https://github.com/yassouali/pytorch-segmentation/issues/56</a:t>
                      </a:r>
                      <a:endParaRPr sz="1000" u="sng">
                        <a:solidFill>
                          <a:schemeClr val="hlink"/>
                        </a:solidFill>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454450">
                <a:tc vMerge="1"/>
                <a:tc>
                  <a:txBody>
                    <a:bodyPr/>
                    <a:lstStyle/>
                    <a:p>
                      <a:pPr indent="0" lvl="0" marL="0" rtl="0" algn="l">
                        <a:spcBef>
                          <a:spcPts val="0"/>
                        </a:spcBef>
                        <a:spcAft>
                          <a:spcPts val="0"/>
                        </a:spcAft>
                        <a:buNone/>
                      </a:pPr>
                      <a:r>
                        <a:t/>
                      </a:r>
                      <a:endParaRPr>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u="sng">
                          <a:solidFill>
                            <a:schemeClr val="hlink"/>
                          </a:solidFill>
                          <a:latin typeface="Lato"/>
                          <a:ea typeface="Lato"/>
                          <a:cs typeface="Lato"/>
                          <a:sym typeface="Lato"/>
                          <a:hlinkClick r:id="rId9"/>
                        </a:rPr>
                        <a:t>https://github.com/DrSleep/tensorflow-deeplab-resnet</a:t>
                      </a:r>
                      <a:endParaRPr b="1" sz="1000" u="sng">
                        <a:solidFill>
                          <a:schemeClr val="hlink"/>
                        </a:solidFill>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1476975">
                <a:tc vMerge="1"/>
                <a:tc>
                  <a:txBody>
                    <a:bodyPr/>
                    <a:lstStyle/>
                    <a:p>
                      <a:pPr indent="0" lvl="0" marL="0" rtl="0" algn="l">
                        <a:spcBef>
                          <a:spcPts val="0"/>
                        </a:spcBef>
                        <a:spcAft>
                          <a:spcPts val="0"/>
                        </a:spcAft>
                        <a:buNone/>
                      </a:pPr>
                      <a:r>
                        <a:t/>
                      </a:r>
                      <a:endParaRPr>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Lato"/>
                          <a:ea typeface="Lato"/>
                          <a:cs typeface="Lato"/>
                          <a:sym typeface="Lato"/>
                        </a:rPr>
                        <a:t>solution : convert_from_color_segmentation (label id in the mask) + change palette dict= {(R,G,B) : class_id}</a:t>
                      </a:r>
                      <a:r>
                        <a:rPr lang="en-US" sz="1000">
                          <a:uFill>
                            <a:noFill/>
                          </a:uFill>
                          <a:latin typeface="Lato"/>
                          <a:ea typeface="Lato"/>
                          <a:cs typeface="Lato"/>
                          <a:sym typeface="Lato"/>
                          <a:hlinkClick r:id="rId10"/>
                        </a:rPr>
                        <a:t> </a:t>
                      </a:r>
                      <a:endParaRPr/>
                    </a:p>
                    <a:p>
                      <a:pPr indent="0" lvl="0" marL="0" rtl="0" algn="l">
                        <a:lnSpc>
                          <a:spcPct val="115000"/>
                        </a:lnSpc>
                        <a:spcBef>
                          <a:spcPts val="0"/>
                        </a:spcBef>
                        <a:spcAft>
                          <a:spcPts val="0"/>
                        </a:spcAft>
                        <a:buNone/>
                      </a:pPr>
                      <a:r>
                        <a:t/>
                      </a:r>
                      <a:endParaRPr sz="950"/>
                    </a:p>
                    <a:p>
                      <a:pPr indent="0" lvl="0" marL="0" rtl="0" algn="l">
                        <a:lnSpc>
                          <a:spcPct val="115000"/>
                        </a:lnSpc>
                        <a:spcBef>
                          <a:spcPts val="0"/>
                        </a:spcBef>
                        <a:spcAft>
                          <a:spcPts val="0"/>
                        </a:spcAft>
                        <a:buNone/>
                      </a:pPr>
                      <a:r>
                        <a:rPr lang="en-US" sz="950" u="sng">
                          <a:solidFill>
                            <a:schemeClr val="hlink"/>
                          </a:solidFill>
                          <a:latin typeface="Lato"/>
                          <a:ea typeface="Lato"/>
                          <a:cs typeface="Lato"/>
                          <a:sym typeface="Lato"/>
                          <a:hlinkClick r:id="rId11"/>
                        </a:rPr>
                        <a:t>https://gist.github.com/DrSleep/4bce37254c5900545e6b65f6a0858b9c</a:t>
                      </a:r>
                      <a:r>
                        <a:rPr lang="en-US" sz="950">
                          <a:uFill>
                            <a:noFill/>
                          </a:uFill>
                          <a:latin typeface="Lato"/>
                          <a:ea typeface="Lato"/>
                          <a:cs typeface="Lato"/>
                          <a:sym typeface="Lato"/>
                          <a:hlinkClick r:id="rId12"/>
                        </a:rPr>
                        <a:t> </a:t>
                      </a:r>
                      <a:endParaRPr sz="950"/>
                    </a:p>
                    <a:p>
                      <a:pPr indent="0" lvl="0" marL="0" rtl="0" algn="l">
                        <a:lnSpc>
                          <a:spcPct val="115000"/>
                        </a:lnSpc>
                        <a:spcBef>
                          <a:spcPts val="0"/>
                        </a:spcBef>
                        <a:spcAft>
                          <a:spcPts val="0"/>
                        </a:spcAft>
                        <a:buNone/>
                      </a:pPr>
                      <a:r>
                        <a:t/>
                      </a:r>
                      <a:endParaRPr sz="950"/>
                    </a:p>
                    <a:p>
                      <a:pPr indent="0" lvl="0" marL="0" rtl="0" algn="l">
                        <a:lnSpc>
                          <a:spcPct val="115000"/>
                        </a:lnSpc>
                        <a:spcBef>
                          <a:spcPts val="0"/>
                        </a:spcBef>
                        <a:spcAft>
                          <a:spcPts val="0"/>
                        </a:spcAft>
                        <a:buNone/>
                      </a:pPr>
                      <a:r>
                        <a:rPr lang="en-US" sz="950" u="sng">
                          <a:solidFill>
                            <a:schemeClr val="hlink"/>
                          </a:solidFill>
                          <a:latin typeface="Lato"/>
                          <a:ea typeface="Lato"/>
                          <a:cs typeface="Lato"/>
                          <a:sym typeface="Lato"/>
                          <a:hlinkClick r:id="rId13"/>
                        </a:rPr>
                        <a:t>https://github.com/martinkersner/train-DeepLab/blob/master/utils.py</a:t>
                      </a:r>
                      <a:endParaRPr sz="950" u="sng">
                        <a:solidFill>
                          <a:schemeClr val="hlink"/>
                        </a:solidFill>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r>
            </a:tbl>
          </a:graphicData>
        </a:graphic>
      </p:graphicFrame>
      <p:sp>
        <p:nvSpPr>
          <p:cNvPr id="216" name="Google Shape;216;p22"/>
          <p:cNvSpPr txBox="1"/>
          <p:nvPr/>
        </p:nvSpPr>
        <p:spPr>
          <a:xfrm>
            <a:off x="734625" y="84050"/>
            <a:ext cx="1072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latin typeface="Lato"/>
                <a:ea typeface="Lato"/>
                <a:cs typeface="Lato"/>
                <a:sym typeface="Lato"/>
              </a:rPr>
              <a:t>The changements may lead to many issues. These are some errors and the corresponding solutions.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23"/>
          <p:cNvGrpSpPr/>
          <p:nvPr/>
        </p:nvGrpSpPr>
        <p:grpSpPr>
          <a:xfrm>
            <a:off x="11618904" y="759"/>
            <a:ext cx="573211" cy="6888544"/>
            <a:chOff x="7044522" y="759"/>
            <a:chExt cx="573211" cy="6888544"/>
          </a:xfrm>
        </p:grpSpPr>
        <p:sp>
          <p:nvSpPr>
            <p:cNvPr id="222" name="Google Shape;222;p23"/>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23"/>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24" name="Google Shape;224;p23"/>
          <p:cNvGrpSpPr/>
          <p:nvPr/>
        </p:nvGrpSpPr>
        <p:grpSpPr>
          <a:xfrm rot="10800000">
            <a:off x="-577" y="1"/>
            <a:ext cx="573211" cy="6888544"/>
            <a:chOff x="7044522" y="759"/>
            <a:chExt cx="573211" cy="6888544"/>
          </a:xfrm>
        </p:grpSpPr>
        <p:sp>
          <p:nvSpPr>
            <p:cNvPr id="225" name="Google Shape;225;p23"/>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23"/>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27" name="Google Shape;227;p23"/>
          <p:cNvSpPr txBox="1"/>
          <p:nvPr>
            <p:ph type="title"/>
          </p:nvPr>
        </p:nvSpPr>
        <p:spPr>
          <a:xfrm>
            <a:off x="1063981" y="278050"/>
            <a:ext cx="82293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689F"/>
              </a:buClr>
              <a:buSzPts val="2800"/>
              <a:buFont typeface="Roboto"/>
              <a:buNone/>
            </a:pPr>
            <a:r>
              <a:rPr b="1" lang="en-US" sz="2800" u="sng">
                <a:solidFill>
                  <a:srgbClr val="15A0B6"/>
                </a:solidFill>
                <a:latin typeface="Bebas Neue"/>
                <a:ea typeface="Bebas Neue"/>
                <a:cs typeface="Bebas Neue"/>
                <a:sym typeface="Bebas Neue"/>
              </a:rPr>
              <a:t>iII. Cloud computing</a:t>
            </a:r>
            <a:endParaRPr b="1" sz="2800" u="sng">
              <a:solidFill>
                <a:srgbClr val="15A0B6"/>
              </a:solidFill>
              <a:latin typeface="Bebas Neue"/>
              <a:ea typeface="Bebas Neue"/>
              <a:cs typeface="Bebas Neue"/>
              <a:sym typeface="Bebas Neue"/>
            </a:endParaRPr>
          </a:p>
        </p:txBody>
      </p:sp>
      <p:sp>
        <p:nvSpPr>
          <p:cNvPr id="228" name="Google Shape;228;p23"/>
          <p:cNvSpPr txBox="1"/>
          <p:nvPr/>
        </p:nvSpPr>
        <p:spPr>
          <a:xfrm>
            <a:off x="1116425" y="887050"/>
            <a:ext cx="9945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Lato"/>
                <a:ea typeface="Lato"/>
                <a:cs typeface="Lato"/>
                <a:sym typeface="Lato"/>
              </a:rPr>
              <a:t>Since we have to use GPU to speed up the model training,  we used in our work :</a:t>
            </a:r>
            <a:endParaRPr sz="1500">
              <a:solidFill>
                <a:schemeClr val="dk1"/>
              </a:solidFill>
              <a:latin typeface="Lato"/>
              <a:ea typeface="Lato"/>
              <a:cs typeface="Lato"/>
              <a:sym typeface="Lato"/>
            </a:endParaRPr>
          </a:p>
          <a:p>
            <a:pPr indent="-323850" lvl="0" marL="457200" rtl="0" algn="l">
              <a:spcBef>
                <a:spcPts val="0"/>
              </a:spcBef>
              <a:spcAft>
                <a:spcPts val="0"/>
              </a:spcAft>
              <a:buSzPts val="1500"/>
              <a:buFont typeface="Lato"/>
              <a:buChar char="-"/>
            </a:pPr>
            <a:r>
              <a:rPr lang="en-US" sz="1500">
                <a:solidFill>
                  <a:schemeClr val="dk1"/>
                </a:solidFill>
                <a:latin typeface="Lato"/>
                <a:ea typeface="Lato"/>
                <a:cs typeface="Lato"/>
                <a:sym typeface="Lato"/>
              </a:rPr>
              <a:t>Google colaboratory : </a:t>
            </a:r>
            <a:r>
              <a:rPr lang="en-US" sz="1500" u="sng">
                <a:solidFill>
                  <a:schemeClr val="hlink"/>
                </a:solidFill>
                <a:latin typeface="Lato"/>
                <a:ea typeface="Lato"/>
                <a:cs typeface="Lato"/>
                <a:sym typeface="Lato"/>
                <a:hlinkClick r:id="rId3"/>
              </a:rPr>
              <a:t>https://research.google.com/colaboratory/</a:t>
            </a:r>
            <a:r>
              <a:rPr lang="en-US" sz="1500">
                <a:solidFill>
                  <a:schemeClr val="dk1"/>
                </a:solidFill>
                <a:latin typeface="Lato"/>
                <a:ea typeface="Lato"/>
                <a:cs typeface="Lato"/>
                <a:sym typeface="Lato"/>
              </a:rPr>
              <a:t> </a:t>
            </a:r>
            <a:endParaRPr sz="1500">
              <a:solidFill>
                <a:schemeClr val="dk1"/>
              </a:solidFill>
              <a:latin typeface="Lato"/>
              <a:ea typeface="Lato"/>
              <a:cs typeface="Lato"/>
              <a:sym typeface="Lato"/>
            </a:endParaRPr>
          </a:p>
          <a:p>
            <a:pPr indent="-323850" lvl="0" marL="457200" rtl="0" algn="l">
              <a:spcBef>
                <a:spcPts val="0"/>
              </a:spcBef>
              <a:spcAft>
                <a:spcPts val="0"/>
              </a:spcAft>
              <a:buClr>
                <a:schemeClr val="dk1"/>
              </a:buClr>
              <a:buSzPts val="1500"/>
              <a:buFont typeface="Lato"/>
              <a:buChar char="-"/>
            </a:pPr>
            <a:r>
              <a:rPr lang="en-US" sz="1500">
                <a:solidFill>
                  <a:schemeClr val="dk1"/>
                </a:solidFill>
                <a:latin typeface="Lato"/>
                <a:ea typeface="Lato"/>
                <a:cs typeface="Lato"/>
                <a:sym typeface="Lato"/>
              </a:rPr>
              <a:t>Amazon Web Services</a:t>
            </a:r>
            <a:endParaRPr sz="1500">
              <a:solidFill>
                <a:schemeClr val="dk1"/>
              </a:solidFill>
              <a:latin typeface="Lato"/>
              <a:ea typeface="Lato"/>
              <a:cs typeface="Lato"/>
              <a:sym typeface="Lato"/>
            </a:endParaRPr>
          </a:p>
        </p:txBody>
      </p:sp>
      <p:sp>
        <p:nvSpPr>
          <p:cNvPr id="229" name="Google Shape;229;p23"/>
          <p:cNvSpPr txBox="1"/>
          <p:nvPr/>
        </p:nvSpPr>
        <p:spPr>
          <a:xfrm>
            <a:off x="1116425" y="1935125"/>
            <a:ext cx="9984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 AWS, we </a:t>
            </a:r>
            <a:r>
              <a:rPr lang="en-US"/>
              <a:t>tested </a:t>
            </a:r>
            <a:r>
              <a:rPr lang="en-US"/>
              <a:t>EC2 and sagemaker services and finally we used AWS sagemaker with EBS 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recommended (price) instances for deep learning tasks are : </a:t>
            </a:r>
            <a:endParaRPr/>
          </a:p>
          <a:p>
            <a:pPr indent="-317500" lvl="0" marL="457200" rtl="0" algn="l">
              <a:spcBef>
                <a:spcPts val="0"/>
              </a:spcBef>
              <a:spcAft>
                <a:spcPts val="0"/>
              </a:spcAft>
              <a:buSzPts val="1400"/>
              <a:buChar char="-"/>
            </a:pPr>
            <a:r>
              <a:rPr b="1" lang="en-US"/>
              <a:t>P2 family : </a:t>
            </a:r>
            <a:r>
              <a:rPr lang="en-US"/>
              <a:t>we recommend p2.xlarge </a:t>
            </a:r>
            <a:endParaRPr/>
          </a:p>
          <a:p>
            <a:pPr indent="-317500" lvl="0" marL="457200" rtl="0" algn="l">
              <a:spcBef>
                <a:spcPts val="0"/>
              </a:spcBef>
              <a:spcAft>
                <a:spcPts val="0"/>
              </a:spcAft>
              <a:buSzPts val="1400"/>
              <a:buChar char="-"/>
            </a:pPr>
            <a:r>
              <a:rPr b="1" lang="en-US"/>
              <a:t>G4 family : </a:t>
            </a:r>
            <a:r>
              <a:rPr lang="en-US"/>
              <a:t>we recommend g4dn.xlarge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Step 1 : </a:t>
            </a:r>
            <a:r>
              <a:rPr lang="en-US"/>
              <a:t>Connect to the console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pic>
        <p:nvPicPr>
          <p:cNvPr id="230" name="Google Shape;230;p23"/>
          <p:cNvPicPr preferRelativeResize="0"/>
          <p:nvPr/>
        </p:nvPicPr>
        <p:blipFill rotWithShape="1">
          <a:blip r:embed="rId4">
            <a:alphaModFix/>
          </a:blip>
          <a:srcRect b="11130" l="8838" r="13085" t="14718"/>
          <a:stretch/>
        </p:blipFill>
        <p:spPr>
          <a:xfrm>
            <a:off x="761163" y="3930475"/>
            <a:ext cx="4928501" cy="2631494"/>
          </a:xfrm>
          <a:prstGeom prst="rect">
            <a:avLst/>
          </a:prstGeom>
          <a:noFill/>
          <a:ln>
            <a:noFill/>
          </a:ln>
        </p:spPr>
      </p:pic>
      <p:sp>
        <p:nvSpPr>
          <p:cNvPr id="231" name="Google Shape;231;p23"/>
          <p:cNvSpPr txBox="1"/>
          <p:nvPr/>
        </p:nvSpPr>
        <p:spPr>
          <a:xfrm>
            <a:off x="5878200" y="3398375"/>
            <a:ext cx="57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Step 2 : </a:t>
            </a:r>
            <a:r>
              <a:rPr lang="en-US">
                <a:solidFill>
                  <a:schemeClr val="dk1"/>
                </a:solidFill>
              </a:rPr>
              <a:t>Services -&gt; ML -&gt; Amazon Sagemaker</a:t>
            </a:r>
            <a:endParaRPr>
              <a:solidFill>
                <a:schemeClr val="dk1"/>
              </a:solidFill>
            </a:endParaRPr>
          </a:p>
        </p:txBody>
      </p:sp>
      <p:pic>
        <p:nvPicPr>
          <p:cNvPr id="232" name="Google Shape;232;p23"/>
          <p:cNvPicPr preferRelativeResize="0"/>
          <p:nvPr/>
        </p:nvPicPr>
        <p:blipFill rotWithShape="1">
          <a:blip r:embed="rId5">
            <a:alphaModFix/>
          </a:blip>
          <a:srcRect b="4705" l="0" r="0" t="13165"/>
          <a:stretch/>
        </p:blipFill>
        <p:spPr>
          <a:xfrm>
            <a:off x="5868787" y="3924738"/>
            <a:ext cx="5723400" cy="2642963"/>
          </a:xfrm>
          <a:prstGeom prst="rect">
            <a:avLst/>
          </a:prstGeom>
          <a:noFill/>
          <a:ln>
            <a:noFill/>
          </a:ln>
        </p:spPr>
      </p:pic>
      <p:sp>
        <p:nvSpPr>
          <p:cNvPr id="233" name="Google Shape;233;p23"/>
          <p:cNvSpPr/>
          <p:nvPr/>
        </p:nvSpPr>
        <p:spPr>
          <a:xfrm>
            <a:off x="6008050" y="3924750"/>
            <a:ext cx="905400" cy="2199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34" name="Google Shape;234;p23"/>
          <p:cNvSpPr/>
          <p:nvPr/>
        </p:nvSpPr>
        <p:spPr>
          <a:xfrm>
            <a:off x="9179325" y="4274825"/>
            <a:ext cx="905400" cy="2199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pSp>
        <p:nvGrpSpPr>
          <p:cNvPr id="239" name="Google Shape;239;p24"/>
          <p:cNvGrpSpPr/>
          <p:nvPr/>
        </p:nvGrpSpPr>
        <p:grpSpPr>
          <a:xfrm>
            <a:off x="11618904" y="759"/>
            <a:ext cx="573211" cy="6888544"/>
            <a:chOff x="7044522" y="759"/>
            <a:chExt cx="573211" cy="6888544"/>
          </a:xfrm>
        </p:grpSpPr>
        <p:sp>
          <p:nvSpPr>
            <p:cNvPr id="240" name="Google Shape;240;p24"/>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24"/>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42" name="Google Shape;242;p24"/>
          <p:cNvGrpSpPr/>
          <p:nvPr/>
        </p:nvGrpSpPr>
        <p:grpSpPr>
          <a:xfrm rot="10800000">
            <a:off x="-577" y="1"/>
            <a:ext cx="573211" cy="6888544"/>
            <a:chOff x="7044522" y="759"/>
            <a:chExt cx="573211" cy="6888544"/>
          </a:xfrm>
        </p:grpSpPr>
        <p:sp>
          <p:nvSpPr>
            <p:cNvPr id="243" name="Google Shape;243;p24"/>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 name="Google Shape;244;p24"/>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45" name="Google Shape;245;p24"/>
          <p:cNvSpPr txBox="1"/>
          <p:nvPr/>
        </p:nvSpPr>
        <p:spPr>
          <a:xfrm>
            <a:off x="877100" y="502000"/>
            <a:ext cx="80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Step 3 : </a:t>
            </a:r>
            <a:r>
              <a:rPr lang="en-US">
                <a:solidFill>
                  <a:schemeClr val="dk1"/>
                </a:solidFill>
              </a:rPr>
              <a:t>Choose Notebook -&gt; Instances -&gt; Create a Notebook Instance</a:t>
            </a:r>
            <a:endParaRPr>
              <a:solidFill>
                <a:schemeClr val="dk1"/>
              </a:solidFill>
            </a:endParaRPr>
          </a:p>
        </p:txBody>
      </p:sp>
      <p:pic>
        <p:nvPicPr>
          <p:cNvPr id="246" name="Google Shape;246;p24"/>
          <p:cNvPicPr preferRelativeResize="0"/>
          <p:nvPr/>
        </p:nvPicPr>
        <p:blipFill rotWithShape="1">
          <a:blip r:embed="rId3">
            <a:alphaModFix/>
          </a:blip>
          <a:srcRect b="14287" l="0" r="0" t="14094"/>
          <a:stretch/>
        </p:blipFill>
        <p:spPr>
          <a:xfrm>
            <a:off x="648825" y="1581525"/>
            <a:ext cx="10893874" cy="4386622"/>
          </a:xfrm>
          <a:prstGeom prst="rect">
            <a:avLst/>
          </a:prstGeom>
          <a:noFill/>
          <a:ln>
            <a:noFill/>
          </a:ln>
        </p:spPr>
      </p:pic>
      <p:sp>
        <p:nvSpPr>
          <p:cNvPr id="247" name="Google Shape;247;p24"/>
          <p:cNvSpPr/>
          <p:nvPr/>
        </p:nvSpPr>
        <p:spPr>
          <a:xfrm>
            <a:off x="648825" y="3427075"/>
            <a:ext cx="1683900" cy="400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48" name="Google Shape;248;p24"/>
          <p:cNvSpPr/>
          <p:nvPr/>
        </p:nvSpPr>
        <p:spPr>
          <a:xfrm>
            <a:off x="9418550" y="2243050"/>
            <a:ext cx="1788600" cy="400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25"/>
          <p:cNvGrpSpPr/>
          <p:nvPr/>
        </p:nvGrpSpPr>
        <p:grpSpPr>
          <a:xfrm>
            <a:off x="11618904" y="759"/>
            <a:ext cx="573211" cy="6888544"/>
            <a:chOff x="7044522" y="759"/>
            <a:chExt cx="573211" cy="6888544"/>
          </a:xfrm>
        </p:grpSpPr>
        <p:sp>
          <p:nvSpPr>
            <p:cNvPr id="254" name="Google Shape;254;p25"/>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5" name="Google Shape;255;p25"/>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56" name="Google Shape;256;p25"/>
          <p:cNvGrpSpPr/>
          <p:nvPr/>
        </p:nvGrpSpPr>
        <p:grpSpPr>
          <a:xfrm rot="10800000">
            <a:off x="-577" y="1"/>
            <a:ext cx="573211" cy="6888544"/>
            <a:chOff x="7044522" y="759"/>
            <a:chExt cx="573211" cy="6888544"/>
          </a:xfrm>
        </p:grpSpPr>
        <p:sp>
          <p:nvSpPr>
            <p:cNvPr id="257" name="Google Shape;257;p25"/>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8" name="Google Shape;258;p25"/>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59" name="Google Shape;259;p25"/>
          <p:cNvSpPr txBox="1"/>
          <p:nvPr/>
        </p:nvSpPr>
        <p:spPr>
          <a:xfrm>
            <a:off x="1029500" y="730600"/>
            <a:ext cx="57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Step 4 : </a:t>
            </a:r>
            <a:r>
              <a:rPr lang="en-US">
                <a:solidFill>
                  <a:schemeClr val="dk1"/>
                </a:solidFill>
              </a:rPr>
              <a:t>Configure your instance</a:t>
            </a:r>
            <a:endParaRPr>
              <a:solidFill>
                <a:schemeClr val="dk1"/>
              </a:solidFill>
            </a:endParaRPr>
          </a:p>
        </p:txBody>
      </p:sp>
      <p:pic>
        <p:nvPicPr>
          <p:cNvPr id="260" name="Google Shape;260;p25"/>
          <p:cNvPicPr preferRelativeResize="0"/>
          <p:nvPr/>
        </p:nvPicPr>
        <p:blipFill rotWithShape="1">
          <a:blip r:embed="rId3">
            <a:alphaModFix/>
          </a:blip>
          <a:srcRect b="4720" l="0" r="48253" t="13473"/>
          <a:stretch/>
        </p:blipFill>
        <p:spPr>
          <a:xfrm>
            <a:off x="854625" y="1406350"/>
            <a:ext cx="4395925" cy="3907450"/>
          </a:xfrm>
          <a:prstGeom prst="rect">
            <a:avLst/>
          </a:prstGeom>
          <a:noFill/>
          <a:ln>
            <a:noFill/>
          </a:ln>
        </p:spPr>
      </p:pic>
      <p:pic>
        <p:nvPicPr>
          <p:cNvPr id="261" name="Google Shape;261;p25"/>
          <p:cNvPicPr preferRelativeResize="0"/>
          <p:nvPr/>
        </p:nvPicPr>
        <p:blipFill rotWithShape="1">
          <a:blip r:embed="rId4">
            <a:alphaModFix/>
          </a:blip>
          <a:srcRect b="3517" l="28878" r="35986" t="80742"/>
          <a:stretch/>
        </p:blipFill>
        <p:spPr>
          <a:xfrm>
            <a:off x="1029500" y="5543275"/>
            <a:ext cx="4272001" cy="1075976"/>
          </a:xfrm>
          <a:prstGeom prst="rect">
            <a:avLst/>
          </a:prstGeom>
          <a:noFill/>
          <a:ln>
            <a:noFill/>
          </a:ln>
        </p:spPr>
      </p:pic>
      <p:sp>
        <p:nvSpPr>
          <p:cNvPr id="262" name="Google Shape;262;p25"/>
          <p:cNvSpPr/>
          <p:nvPr/>
        </p:nvSpPr>
        <p:spPr>
          <a:xfrm>
            <a:off x="1816525" y="6150925"/>
            <a:ext cx="2039100" cy="4002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pic>
        <p:nvPicPr>
          <p:cNvPr id="263" name="Google Shape;263;p25"/>
          <p:cNvPicPr preferRelativeResize="0"/>
          <p:nvPr/>
        </p:nvPicPr>
        <p:blipFill rotWithShape="1">
          <a:blip r:embed="rId5">
            <a:alphaModFix/>
          </a:blip>
          <a:srcRect b="53270" l="19429" r="1780" t="25352"/>
          <a:stretch/>
        </p:blipFill>
        <p:spPr>
          <a:xfrm>
            <a:off x="5758850" y="3045325"/>
            <a:ext cx="5723400" cy="873034"/>
          </a:xfrm>
          <a:prstGeom prst="rect">
            <a:avLst/>
          </a:prstGeom>
          <a:noFill/>
          <a:ln>
            <a:noFill/>
          </a:ln>
        </p:spPr>
      </p:pic>
      <p:sp>
        <p:nvSpPr>
          <p:cNvPr id="264" name="Google Shape;264;p25"/>
          <p:cNvSpPr txBox="1"/>
          <p:nvPr/>
        </p:nvSpPr>
        <p:spPr>
          <a:xfrm>
            <a:off x="5758850" y="2619300"/>
            <a:ext cx="57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Step 4 : </a:t>
            </a:r>
            <a:r>
              <a:rPr lang="en-US">
                <a:solidFill>
                  <a:schemeClr val="dk1"/>
                </a:solidFill>
              </a:rPr>
              <a:t>Launch </a:t>
            </a:r>
            <a:r>
              <a:rPr lang="en-US">
                <a:solidFill>
                  <a:schemeClr val="dk1"/>
                </a:solidFill>
              </a:rPr>
              <a:t>your instance</a:t>
            </a:r>
            <a:endParaRPr>
              <a:solidFill>
                <a:schemeClr val="dk1"/>
              </a:solidFill>
            </a:endParaRPr>
          </a:p>
        </p:txBody>
      </p:sp>
      <p:sp>
        <p:nvSpPr>
          <p:cNvPr id="265" name="Google Shape;265;p25"/>
          <p:cNvSpPr/>
          <p:nvPr/>
        </p:nvSpPr>
        <p:spPr>
          <a:xfrm>
            <a:off x="10478050" y="3671800"/>
            <a:ext cx="740400" cy="1896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266" name="Google Shape;266;p25"/>
          <p:cNvSpPr txBox="1"/>
          <p:nvPr/>
        </p:nvSpPr>
        <p:spPr>
          <a:xfrm>
            <a:off x="5758850" y="4513700"/>
            <a:ext cx="572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Step 5 : </a:t>
            </a:r>
            <a:r>
              <a:rPr lang="en-US">
                <a:solidFill>
                  <a:schemeClr val="dk1"/>
                </a:solidFill>
              </a:rPr>
              <a:t>Upload your project on your instance.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(You can use s3 bucket instead of EBS storage. By default, we have 5 GB for storage, so we can edit it anytime)</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p26"/>
          <p:cNvGrpSpPr/>
          <p:nvPr/>
        </p:nvGrpSpPr>
        <p:grpSpPr>
          <a:xfrm>
            <a:off x="11618904" y="759"/>
            <a:ext cx="573211" cy="6888544"/>
            <a:chOff x="7044522" y="759"/>
            <a:chExt cx="573211" cy="6888544"/>
          </a:xfrm>
        </p:grpSpPr>
        <p:sp>
          <p:nvSpPr>
            <p:cNvPr id="272" name="Google Shape;272;p26"/>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3" name="Google Shape;273;p26"/>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74" name="Google Shape;274;p26"/>
          <p:cNvGrpSpPr/>
          <p:nvPr/>
        </p:nvGrpSpPr>
        <p:grpSpPr>
          <a:xfrm rot="10800000">
            <a:off x="-577" y="1"/>
            <a:ext cx="573211" cy="6888544"/>
            <a:chOff x="7044522" y="759"/>
            <a:chExt cx="573211" cy="6888544"/>
          </a:xfrm>
        </p:grpSpPr>
        <p:sp>
          <p:nvSpPr>
            <p:cNvPr id="275" name="Google Shape;275;p26"/>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6" name="Google Shape;276;p26"/>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77" name="Google Shape;277;p26"/>
          <p:cNvSpPr txBox="1"/>
          <p:nvPr>
            <p:ph type="title"/>
          </p:nvPr>
        </p:nvSpPr>
        <p:spPr>
          <a:xfrm>
            <a:off x="1063981" y="278050"/>
            <a:ext cx="82293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689F"/>
              </a:buClr>
              <a:buSzPts val="2800"/>
              <a:buFont typeface="Roboto"/>
              <a:buNone/>
            </a:pPr>
            <a:r>
              <a:rPr b="1" lang="en-US" sz="2800" u="sng">
                <a:solidFill>
                  <a:srgbClr val="15A0B6"/>
                </a:solidFill>
                <a:latin typeface="Bebas Neue"/>
                <a:ea typeface="Bebas Neue"/>
                <a:cs typeface="Bebas Neue"/>
                <a:sym typeface="Bebas Neue"/>
              </a:rPr>
              <a:t>iV. Training</a:t>
            </a:r>
            <a:endParaRPr b="1" sz="2800" u="sng">
              <a:solidFill>
                <a:srgbClr val="15A0B6"/>
              </a:solidFill>
              <a:latin typeface="Bebas Neue"/>
              <a:ea typeface="Bebas Neue"/>
              <a:cs typeface="Bebas Neue"/>
              <a:sym typeface="Bebas Neue"/>
            </a:endParaRPr>
          </a:p>
        </p:txBody>
      </p:sp>
      <p:sp>
        <p:nvSpPr>
          <p:cNvPr id="278" name="Google Shape;278;p26"/>
          <p:cNvSpPr txBox="1"/>
          <p:nvPr>
            <p:ph type="title"/>
          </p:nvPr>
        </p:nvSpPr>
        <p:spPr>
          <a:xfrm>
            <a:off x="1072307" y="1375200"/>
            <a:ext cx="8100000" cy="5364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Clr>
                <a:srgbClr val="00689F"/>
              </a:buClr>
              <a:buSzPts val="2800"/>
              <a:buFont typeface="Bebas Neue"/>
              <a:buAutoNum type="arabicPeriod"/>
            </a:pPr>
            <a:r>
              <a:rPr b="1" lang="en-US" sz="2800">
                <a:solidFill>
                  <a:srgbClr val="00689F"/>
                </a:solidFill>
                <a:latin typeface="Bebas Neue"/>
                <a:ea typeface="Bebas Neue"/>
                <a:cs typeface="Bebas Neue"/>
                <a:sym typeface="Bebas Neue"/>
              </a:rPr>
              <a:t>Install requirements</a:t>
            </a:r>
            <a:endParaRPr b="1" sz="2800">
              <a:solidFill>
                <a:srgbClr val="00689F"/>
              </a:solidFill>
              <a:latin typeface="Bebas Neue"/>
              <a:ea typeface="Bebas Neue"/>
              <a:cs typeface="Bebas Neue"/>
              <a:sym typeface="Bebas Neue"/>
            </a:endParaRPr>
          </a:p>
        </p:txBody>
      </p:sp>
      <p:sp>
        <p:nvSpPr>
          <p:cNvPr id="279" name="Google Shape;279;p26"/>
          <p:cNvSpPr txBox="1"/>
          <p:nvPr/>
        </p:nvSpPr>
        <p:spPr>
          <a:xfrm>
            <a:off x="1195600" y="2574275"/>
            <a:ext cx="100017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We install the python libraries with this line command : </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0" lvl="0" marL="0" rtl="0" algn="ctr">
              <a:spcBef>
                <a:spcPts val="0"/>
              </a:spcBef>
              <a:spcAft>
                <a:spcPts val="0"/>
              </a:spcAft>
              <a:buNone/>
            </a:pPr>
            <a:r>
              <a:rPr b="1" lang="en-US" sz="1900">
                <a:latin typeface="Calibri"/>
                <a:ea typeface="Calibri"/>
                <a:cs typeface="Calibri"/>
                <a:sym typeface="Calibri"/>
              </a:rPr>
              <a:t>!pip install -r requirements.txt</a:t>
            </a:r>
            <a:endParaRPr b="1" sz="1900">
              <a:latin typeface="Calibri"/>
              <a:ea typeface="Calibri"/>
              <a:cs typeface="Calibri"/>
              <a:sym typeface="Calibri"/>
            </a:endParaRPr>
          </a:p>
        </p:txBody>
      </p:sp>
      <p:pic>
        <p:nvPicPr>
          <p:cNvPr descr="Fichier:Pytorch logo.png — Wikipédia" id="280" name="Google Shape;280;p26"/>
          <p:cNvPicPr preferRelativeResize="0"/>
          <p:nvPr/>
        </p:nvPicPr>
        <p:blipFill>
          <a:blip r:embed="rId3">
            <a:alphaModFix/>
          </a:blip>
          <a:stretch>
            <a:fillRect/>
          </a:stretch>
        </p:blipFill>
        <p:spPr>
          <a:xfrm>
            <a:off x="1535907" y="5287575"/>
            <a:ext cx="2359120" cy="473700"/>
          </a:xfrm>
          <a:prstGeom prst="rect">
            <a:avLst/>
          </a:prstGeom>
          <a:noFill/>
          <a:ln>
            <a:noFill/>
          </a:ln>
        </p:spPr>
      </p:pic>
      <p:pic>
        <p:nvPicPr>
          <p:cNvPr descr="Albumentations: fast and flexible image augmentations" id="281" name="Google Shape;281;p26"/>
          <p:cNvPicPr preferRelativeResize="0"/>
          <p:nvPr/>
        </p:nvPicPr>
        <p:blipFill rotWithShape="1">
          <a:blip r:embed="rId4">
            <a:alphaModFix/>
          </a:blip>
          <a:srcRect b="51966" l="0" r="0" t="0"/>
          <a:stretch/>
        </p:blipFill>
        <p:spPr>
          <a:xfrm>
            <a:off x="4104300" y="5225675"/>
            <a:ext cx="2585150" cy="556175"/>
          </a:xfrm>
          <a:prstGeom prst="rect">
            <a:avLst/>
          </a:prstGeom>
          <a:noFill/>
          <a:ln>
            <a:noFill/>
          </a:ln>
        </p:spPr>
      </p:pic>
      <p:pic>
        <p:nvPicPr>
          <p:cNvPr descr="Python - matplotlib" id="282" name="Google Shape;282;p26"/>
          <p:cNvPicPr preferRelativeResize="0"/>
          <p:nvPr/>
        </p:nvPicPr>
        <p:blipFill rotWithShape="1">
          <a:blip r:embed="rId5">
            <a:alphaModFix/>
          </a:blip>
          <a:srcRect b="0" l="0" r="0" t="0"/>
          <a:stretch/>
        </p:blipFill>
        <p:spPr>
          <a:xfrm>
            <a:off x="4406005" y="6103684"/>
            <a:ext cx="1930127" cy="463683"/>
          </a:xfrm>
          <a:prstGeom prst="rect">
            <a:avLst/>
          </a:prstGeom>
          <a:noFill/>
          <a:ln>
            <a:noFill/>
          </a:ln>
        </p:spPr>
      </p:pic>
      <p:pic>
        <p:nvPicPr>
          <p:cNvPr descr="Top 5 Python Web Scraping Libraries - ITS" id="283" name="Google Shape;283;p26"/>
          <p:cNvPicPr preferRelativeResize="0"/>
          <p:nvPr/>
        </p:nvPicPr>
        <p:blipFill>
          <a:blip r:embed="rId6">
            <a:alphaModFix/>
          </a:blip>
          <a:stretch>
            <a:fillRect/>
          </a:stretch>
        </p:blipFill>
        <p:spPr>
          <a:xfrm>
            <a:off x="8201502" y="4894187"/>
            <a:ext cx="1500050" cy="647263"/>
          </a:xfrm>
          <a:prstGeom prst="rect">
            <a:avLst/>
          </a:prstGeom>
          <a:noFill/>
          <a:ln>
            <a:noFill/>
          </a:ln>
        </p:spPr>
      </p:pic>
      <p:pic>
        <p:nvPicPr>
          <p:cNvPr descr="Résultat de recherche d'images pour &quot;OpenCV logo png&quot;" id="284" name="Google Shape;284;p26"/>
          <p:cNvPicPr preferRelativeResize="0"/>
          <p:nvPr/>
        </p:nvPicPr>
        <p:blipFill>
          <a:blip r:embed="rId7">
            <a:alphaModFix/>
          </a:blip>
          <a:stretch>
            <a:fillRect/>
          </a:stretch>
        </p:blipFill>
        <p:spPr>
          <a:xfrm>
            <a:off x="8635549" y="5525962"/>
            <a:ext cx="843775" cy="1116740"/>
          </a:xfrm>
          <a:prstGeom prst="rect">
            <a:avLst/>
          </a:prstGeom>
          <a:noFill/>
          <a:ln>
            <a:noFill/>
          </a:ln>
        </p:spPr>
      </p:pic>
      <p:pic>
        <p:nvPicPr>
          <p:cNvPr descr="WayScript - Blog" id="285" name="Google Shape;285;p26"/>
          <p:cNvPicPr preferRelativeResize="0"/>
          <p:nvPr/>
        </p:nvPicPr>
        <p:blipFill>
          <a:blip r:embed="rId8">
            <a:alphaModFix/>
          </a:blip>
          <a:stretch>
            <a:fillRect/>
          </a:stretch>
        </p:blipFill>
        <p:spPr>
          <a:xfrm>
            <a:off x="7175602" y="5012100"/>
            <a:ext cx="715375" cy="715375"/>
          </a:xfrm>
          <a:prstGeom prst="rect">
            <a:avLst/>
          </a:prstGeom>
          <a:noFill/>
          <a:ln>
            <a:noFill/>
          </a:ln>
        </p:spPr>
      </p:pic>
      <p:pic>
        <p:nvPicPr>
          <p:cNvPr id="286" name="Google Shape;286;p26"/>
          <p:cNvPicPr preferRelativeResize="0"/>
          <p:nvPr/>
        </p:nvPicPr>
        <p:blipFill>
          <a:blip r:embed="rId9">
            <a:alphaModFix/>
          </a:blip>
          <a:stretch>
            <a:fillRect/>
          </a:stretch>
        </p:blipFill>
        <p:spPr>
          <a:xfrm>
            <a:off x="1953897" y="5799000"/>
            <a:ext cx="1500054" cy="843775"/>
          </a:xfrm>
          <a:prstGeom prst="rect">
            <a:avLst/>
          </a:prstGeom>
          <a:noFill/>
          <a:ln>
            <a:noFill/>
          </a:ln>
        </p:spPr>
      </p:pic>
      <p:pic>
        <p:nvPicPr>
          <p:cNvPr id="287" name="Google Shape;287;p26"/>
          <p:cNvPicPr preferRelativeResize="0"/>
          <p:nvPr/>
        </p:nvPicPr>
        <p:blipFill>
          <a:blip r:embed="rId10">
            <a:alphaModFix/>
          </a:blip>
          <a:stretch>
            <a:fillRect/>
          </a:stretch>
        </p:blipFill>
        <p:spPr>
          <a:xfrm>
            <a:off x="7163625" y="5789575"/>
            <a:ext cx="768374" cy="84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27"/>
          <p:cNvGrpSpPr/>
          <p:nvPr/>
        </p:nvGrpSpPr>
        <p:grpSpPr>
          <a:xfrm>
            <a:off x="11618904" y="759"/>
            <a:ext cx="573211" cy="6888544"/>
            <a:chOff x="7044522" y="759"/>
            <a:chExt cx="573211" cy="6888544"/>
          </a:xfrm>
        </p:grpSpPr>
        <p:sp>
          <p:nvSpPr>
            <p:cNvPr id="293" name="Google Shape;293;p27"/>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4" name="Google Shape;294;p27"/>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95" name="Google Shape;295;p27"/>
          <p:cNvGrpSpPr/>
          <p:nvPr/>
        </p:nvGrpSpPr>
        <p:grpSpPr>
          <a:xfrm rot="10800000">
            <a:off x="-577" y="1"/>
            <a:ext cx="573211" cy="6888544"/>
            <a:chOff x="7044522" y="759"/>
            <a:chExt cx="573211" cy="6888544"/>
          </a:xfrm>
        </p:grpSpPr>
        <p:sp>
          <p:nvSpPr>
            <p:cNvPr id="296" name="Google Shape;296;p27"/>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7" name="Google Shape;297;p27"/>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98" name="Google Shape;298;p27"/>
          <p:cNvSpPr txBox="1"/>
          <p:nvPr>
            <p:ph type="title"/>
          </p:nvPr>
        </p:nvSpPr>
        <p:spPr>
          <a:xfrm>
            <a:off x="1072337" y="536990"/>
            <a:ext cx="32226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800">
                <a:solidFill>
                  <a:srgbClr val="00689F"/>
                </a:solidFill>
                <a:latin typeface="Bebas Neue"/>
                <a:ea typeface="Bebas Neue"/>
                <a:cs typeface="Bebas Neue"/>
                <a:sym typeface="Bebas Neue"/>
              </a:rPr>
              <a:t>2.	fine tuning</a:t>
            </a:r>
            <a:endParaRPr b="1" sz="2800">
              <a:solidFill>
                <a:srgbClr val="00689F"/>
              </a:solidFill>
              <a:latin typeface="Bebas Neue"/>
              <a:ea typeface="Bebas Neue"/>
              <a:cs typeface="Bebas Neue"/>
              <a:sym typeface="Bebas Neue"/>
            </a:endParaRPr>
          </a:p>
        </p:txBody>
      </p:sp>
      <p:sp>
        <p:nvSpPr>
          <p:cNvPr id="299" name="Google Shape;299;p27"/>
          <p:cNvSpPr txBox="1"/>
          <p:nvPr/>
        </p:nvSpPr>
        <p:spPr>
          <a:xfrm>
            <a:off x="1149025" y="1085225"/>
            <a:ext cx="1000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Calibri"/>
                <a:ea typeface="Calibri"/>
                <a:cs typeface="Calibri"/>
                <a:sym typeface="Calibri"/>
              </a:rPr>
              <a:t>Before starting the training, we must choose the model architecture to use. After that, we have to change the parameters in the configuration file : ./config.json</a:t>
            </a:r>
            <a:endParaRPr sz="1500">
              <a:latin typeface="Calibri"/>
              <a:ea typeface="Calibri"/>
              <a:cs typeface="Calibri"/>
              <a:sym typeface="Calibri"/>
            </a:endParaRPr>
          </a:p>
        </p:txBody>
      </p:sp>
      <p:pic>
        <p:nvPicPr>
          <p:cNvPr id="300" name="Google Shape;300;p27"/>
          <p:cNvPicPr preferRelativeResize="0"/>
          <p:nvPr/>
        </p:nvPicPr>
        <p:blipFill>
          <a:blip r:embed="rId3">
            <a:alphaModFix/>
          </a:blip>
          <a:stretch>
            <a:fillRect/>
          </a:stretch>
        </p:blipFill>
        <p:spPr>
          <a:xfrm>
            <a:off x="3568125" y="2089650"/>
            <a:ext cx="2317375" cy="4327250"/>
          </a:xfrm>
          <a:prstGeom prst="rect">
            <a:avLst/>
          </a:prstGeom>
          <a:noFill/>
          <a:ln>
            <a:noFill/>
          </a:ln>
        </p:spPr>
      </p:pic>
      <p:pic>
        <p:nvPicPr>
          <p:cNvPr id="301" name="Google Shape;301;p27"/>
          <p:cNvPicPr preferRelativeResize="0"/>
          <p:nvPr/>
        </p:nvPicPr>
        <p:blipFill>
          <a:blip r:embed="rId4">
            <a:alphaModFix/>
          </a:blip>
          <a:stretch>
            <a:fillRect/>
          </a:stretch>
        </p:blipFill>
        <p:spPr>
          <a:xfrm>
            <a:off x="6291374" y="2089650"/>
            <a:ext cx="1983081" cy="4452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28"/>
          <p:cNvGrpSpPr/>
          <p:nvPr/>
        </p:nvGrpSpPr>
        <p:grpSpPr>
          <a:xfrm>
            <a:off x="11618904" y="759"/>
            <a:ext cx="573211" cy="6888544"/>
            <a:chOff x="7044522" y="759"/>
            <a:chExt cx="573211" cy="6888544"/>
          </a:xfrm>
        </p:grpSpPr>
        <p:sp>
          <p:nvSpPr>
            <p:cNvPr id="307" name="Google Shape;307;p28"/>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8" name="Google Shape;308;p28"/>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09" name="Google Shape;309;p28"/>
          <p:cNvGrpSpPr/>
          <p:nvPr/>
        </p:nvGrpSpPr>
        <p:grpSpPr>
          <a:xfrm rot="10800000">
            <a:off x="-577" y="1"/>
            <a:ext cx="573211" cy="6888544"/>
            <a:chOff x="7044522" y="759"/>
            <a:chExt cx="573211" cy="6888544"/>
          </a:xfrm>
        </p:grpSpPr>
        <p:sp>
          <p:nvSpPr>
            <p:cNvPr id="310" name="Google Shape;310;p28"/>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1" name="Google Shape;311;p28"/>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12" name="Google Shape;312;p28"/>
          <p:cNvSpPr txBox="1"/>
          <p:nvPr/>
        </p:nvSpPr>
        <p:spPr>
          <a:xfrm>
            <a:off x="978025" y="989675"/>
            <a:ext cx="1030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training will automatically be run on the GPUs (if more that one is detected and multipple GPUs were selected in the config file, torch.nn.DataParalled is used for multi-gpu training), if not the CPU is used.</a:t>
            </a:r>
            <a:endParaRPr/>
          </a:p>
        </p:txBody>
      </p:sp>
      <p:sp>
        <p:nvSpPr>
          <p:cNvPr id="313" name="Google Shape;313;p28"/>
          <p:cNvSpPr txBox="1"/>
          <p:nvPr/>
        </p:nvSpPr>
        <p:spPr>
          <a:xfrm>
            <a:off x="978025" y="1640675"/>
            <a:ext cx="799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To start training, we can simply run : </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US"/>
              <a:t>!python train.py  --config path_to_config.json</a:t>
            </a:r>
            <a:endParaRPr b="1"/>
          </a:p>
          <a:p>
            <a:pPr indent="0" lvl="0" marL="0" rtl="0" algn="l">
              <a:spcBef>
                <a:spcPts val="0"/>
              </a:spcBef>
              <a:spcAft>
                <a:spcPts val="0"/>
              </a:spcAft>
              <a:buNone/>
            </a:pPr>
            <a:r>
              <a:t/>
            </a:r>
            <a:endParaRPr/>
          </a:p>
        </p:txBody>
      </p:sp>
      <p:sp>
        <p:nvSpPr>
          <p:cNvPr id="314" name="Google Shape;314;p28"/>
          <p:cNvSpPr txBox="1"/>
          <p:nvPr>
            <p:ph type="title"/>
          </p:nvPr>
        </p:nvSpPr>
        <p:spPr>
          <a:xfrm>
            <a:off x="978037" y="401440"/>
            <a:ext cx="32226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800">
                <a:solidFill>
                  <a:srgbClr val="00689F"/>
                </a:solidFill>
                <a:latin typeface="Bebas Neue"/>
                <a:ea typeface="Bebas Neue"/>
                <a:cs typeface="Bebas Neue"/>
                <a:sym typeface="Bebas Neue"/>
              </a:rPr>
              <a:t>3. Training</a:t>
            </a:r>
            <a:endParaRPr b="1" sz="2800">
              <a:solidFill>
                <a:srgbClr val="00689F"/>
              </a:solidFill>
              <a:latin typeface="Bebas Neue"/>
              <a:ea typeface="Bebas Neue"/>
              <a:cs typeface="Bebas Neue"/>
              <a:sym typeface="Bebas Neue"/>
            </a:endParaRPr>
          </a:p>
        </p:txBody>
      </p:sp>
      <p:sp>
        <p:nvSpPr>
          <p:cNvPr id="315" name="Google Shape;315;p28"/>
          <p:cNvSpPr txBox="1"/>
          <p:nvPr/>
        </p:nvSpPr>
        <p:spPr>
          <a:xfrm>
            <a:off x="1089325" y="2839775"/>
            <a:ext cx="1019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We can also use the training notebook and run the following cell :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316" name="Google Shape;316;p28"/>
          <p:cNvPicPr preferRelativeResize="0"/>
          <p:nvPr/>
        </p:nvPicPr>
        <p:blipFill rotWithShape="1">
          <a:blip r:embed="rId3">
            <a:alphaModFix/>
          </a:blip>
          <a:srcRect b="11310" l="8556" r="8606" t="37949"/>
          <a:stretch/>
        </p:blipFill>
        <p:spPr>
          <a:xfrm>
            <a:off x="1349050" y="3455375"/>
            <a:ext cx="9637700" cy="3319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grpSp>
        <p:nvGrpSpPr>
          <p:cNvPr id="321" name="Google Shape;321;p29"/>
          <p:cNvGrpSpPr/>
          <p:nvPr/>
        </p:nvGrpSpPr>
        <p:grpSpPr>
          <a:xfrm>
            <a:off x="11618904" y="759"/>
            <a:ext cx="573211" cy="6888544"/>
            <a:chOff x="7044522" y="759"/>
            <a:chExt cx="573211" cy="6888544"/>
          </a:xfrm>
        </p:grpSpPr>
        <p:sp>
          <p:nvSpPr>
            <p:cNvPr id="322" name="Google Shape;322;p29"/>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3" name="Google Shape;323;p29"/>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24" name="Google Shape;324;p29"/>
          <p:cNvGrpSpPr/>
          <p:nvPr/>
        </p:nvGrpSpPr>
        <p:grpSpPr>
          <a:xfrm rot="10800000">
            <a:off x="-577" y="1"/>
            <a:ext cx="573211" cy="6888544"/>
            <a:chOff x="7044522" y="759"/>
            <a:chExt cx="573211" cy="6888544"/>
          </a:xfrm>
        </p:grpSpPr>
        <p:sp>
          <p:nvSpPr>
            <p:cNvPr id="325" name="Google Shape;325;p29"/>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6" name="Google Shape;326;p29"/>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27" name="Google Shape;327;p29"/>
          <p:cNvSpPr txBox="1"/>
          <p:nvPr>
            <p:ph type="title"/>
          </p:nvPr>
        </p:nvSpPr>
        <p:spPr>
          <a:xfrm>
            <a:off x="1063987" y="948690"/>
            <a:ext cx="32226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800">
                <a:solidFill>
                  <a:srgbClr val="00689F"/>
                </a:solidFill>
                <a:latin typeface="Bebas Neue"/>
                <a:ea typeface="Bebas Neue"/>
                <a:cs typeface="Bebas Neue"/>
                <a:sym typeface="Bebas Neue"/>
              </a:rPr>
              <a:t>4. Visualization</a:t>
            </a:r>
            <a:endParaRPr b="1" sz="2800">
              <a:solidFill>
                <a:srgbClr val="00689F"/>
              </a:solidFill>
              <a:latin typeface="Bebas Neue"/>
              <a:ea typeface="Bebas Neue"/>
              <a:cs typeface="Bebas Neue"/>
              <a:sym typeface="Bebas Neue"/>
            </a:endParaRPr>
          </a:p>
          <a:p>
            <a:pPr indent="0" lvl="0" marL="0" rtl="0" algn="l">
              <a:lnSpc>
                <a:spcPct val="90000"/>
              </a:lnSpc>
              <a:spcBef>
                <a:spcPts val="0"/>
              </a:spcBef>
              <a:spcAft>
                <a:spcPts val="0"/>
              </a:spcAft>
              <a:buNone/>
            </a:pPr>
            <a:r>
              <a:t/>
            </a:r>
            <a:endParaRPr b="1" sz="2800">
              <a:solidFill>
                <a:srgbClr val="00689F"/>
              </a:solidFill>
              <a:latin typeface="Bebas Neue"/>
              <a:ea typeface="Bebas Neue"/>
              <a:cs typeface="Bebas Neue"/>
              <a:sym typeface="Bebas Neue"/>
            </a:endParaRPr>
          </a:p>
        </p:txBody>
      </p:sp>
      <p:sp>
        <p:nvSpPr>
          <p:cNvPr id="328" name="Google Shape;328;p29"/>
          <p:cNvSpPr txBox="1"/>
          <p:nvPr/>
        </p:nvSpPr>
        <p:spPr>
          <a:xfrm>
            <a:off x="1175275" y="1610025"/>
            <a:ext cx="10232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4292E"/>
                </a:solidFill>
                <a:highlight>
                  <a:srgbClr val="FFFFFF"/>
                </a:highlight>
                <a:latin typeface="Lato"/>
                <a:ea typeface="Lato"/>
                <a:cs typeface="Lato"/>
                <a:sym typeface="Lato"/>
              </a:rPr>
              <a:t>The log files will be saved in </a:t>
            </a:r>
            <a:r>
              <a:rPr b="1" lang="en-US" sz="1500">
                <a:solidFill>
                  <a:srgbClr val="24292E"/>
                </a:solidFill>
                <a:highlight>
                  <a:srgbClr val="FFFFFF"/>
                </a:highlight>
                <a:latin typeface="Lato"/>
                <a:ea typeface="Lato"/>
                <a:cs typeface="Lato"/>
                <a:sym typeface="Lato"/>
              </a:rPr>
              <a:t>saved\runs</a:t>
            </a:r>
            <a:r>
              <a:rPr lang="en-US" sz="1500">
                <a:solidFill>
                  <a:srgbClr val="24292E"/>
                </a:solidFill>
                <a:highlight>
                  <a:srgbClr val="FFFFFF"/>
                </a:highlight>
                <a:latin typeface="Lato"/>
                <a:ea typeface="Lato"/>
                <a:cs typeface="Lato"/>
                <a:sym typeface="Lato"/>
              </a:rPr>
              <a:t> and the</a:t>
            </a:r>
            <a:r>
              <a:rPr b="1" lang="en-US" sz="1500">
                <a:solidFill>
                  <a:srgbClr val="24292E"/>
                </a:solidFill>
                <a:highlight>
                  <a:srgbClr val="FFFFFF"/>
                </a:highlight>
                <a:latin typeface="Lato"/>
                <a:ea typeface="Lato"/>
                <a:cs typeface="Lato"/>
                <a:sym typeface="Lato"/>
              </a:rPr>
              <a:t> .pth checkpoints </a:t>
            </a:r>
            <a:r>
              <a:rPr lang="en-US" sz="1500">
                <a:solidFill>
                  <a:srgbClr val="24292E"/>
                </a:solidFill>
                <a:highlight>
                  <a:srgbClr val="FFFFFF"/>
                </a:highlight>
                <a:latin typeface="Lato"/>
                <a:ea typeface="Lato"/>
                <a:cs typeface="Lato"/>
                <a:sym typeface="Lato"/>
              </a:rPr>
              <a:t>in saved, to monitor the training using tensorboard.</a:t>
            </a:r>
            <a:endParaRPr sz="1500">
              <a:solidFill>
                <a:srgbClr val="24292E"/>
              </a:solidFill>
              <a:highlight>
                <a:srgbClr val="FFFFFF"/>
              </a:highlight>
              <a:latin typeface="Lato"/>
              <a:ea typeface="Lato"/>
              <a:cs typeface="Lato"/>
              <a:sym typeface="Lato"/>
            </a:endParaRPr>
          </a:p>
          <a:p>
            <a:pPr indent="0" lvl="0" marL="0" rtl="0" algn="l">
              <a:spcBef>
                <a:spcPts val="0"/>
              </a:spcBef>
              <a:spcAft>
                <a:spcPts val="0"/>
              </a:spcAft>
              <a:buNone/>
            </a:pPr>
            <a:r>
              <a:t/>
            </a:r>
            <a:endParaRPr sz="1500">
              <a:solidFill>
                <a:srgbClr val="24292E"/>
              </a:solidFill>
              <a:highlight>
                <a:srgbClr val="FFFFFF"/>
              </a:highlight>
              <a:latin typeface="Lato"/>
              <a:ea typeface="Lato"/>
              <a:cs typeface="Lato"/>
              <a:sym typeface="Lato"/>
            </a:endParaRPr>
          </a:p>
          <a:p>
            <a:pPr indent="0" lvl="0" marL="0" rtl="0" algn="l">
              <a:spcBef>
                <a:spcPts val="0"/>
              </a:spcBef>
              <a:spcAft>
                <a:spcPts val="0"/>
              </a:spcAft>
              <a:buNone/>
            </a:pPr>
            <a:r>
              <a:t/>
            </a:r>
            <a:endParaRPr sz="1500">
              <a:solidFill>
                <a:srgbClr val="24292E"/>
              </a:solidFill>
              <a:highlight>
                <a:srgbClr val="FFFFFF"/>
              </a:highlight>
              <a:latin typeface="Lato"/>
              <a:ea typeface="Lato"/>
              <a:cs typeface="Lato"/>
              <a:sym typeface="Lato"/>
            </a:endParaRPr>
          </a:p>
          <a:p>
            <a:pPr indent="0" lvl="0" marL="0" rtl="0" algn="l">
              <a:spcBef>
                <a:spcPts val="0"/>
              </a:spcBef>
              <a:spcAft>
                <a:spcPts val="0"/>
              </a:spcAft>
              <a:buNone/>
            </a:pPr>
            <a:r>
              <a:rPr lang="en-US" sz="1500">
                <a:solidFill>
                  <a:srgbClr val="24292E"/>
                </a:solidFill>
                <a:highlight>
                  <a:srgbClr val="FFFFFF"/>
                </a:highlight>
                <a:latin typeface="Lato"/>
                <a:ea typeface="Lato"/>
                <a:cs typeface="Lato"/>
                <a:sym typeface="Lato"/>
              </a:rPr>
              <a:t>Please run this command line :</a:t>
            </a:r>
            <a:endParaRPr sz="1500">
              <a:latin typeface="Lato"/>
              <a:ea typeface="Lato"/>
              <a:cs typeface="Lato"/>
              <a:sym typeface="Lato"/>
            </a:endParaRPr>
          </a:p>
        </p:txBody>
      </p:sp>
      <p:sp>
        <p:nvSpPr>
          <p:cNvPr id="329" name="Google Shape;329;p29"/>
          <p:cNvSpPr txBox="1"/>
          <p:nvPr/>
        </p:nvSpPr>
        <p:spPr>
          <a:xfrm>
            <a:off x="896575" y="2729875"/>
            <a:ext cx="10290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!tensorboard --logdir saved</a:t>
            </a:r>
            <a:endParaRPr b="1" sz="1600"/>
          </a:p>
        </p:txBody>
      </p:sp>
      <p:pic>
        <p:nvPicPr>
          <p:cNvPr id="330" name="Google Shape;330;p29"/>
          <p:cNvPicPr preferRelativeResize="0"/>
          <p:nvPr/>
        </p:nvPicPr>
        <p:blipFill>
          <a:blip r:embed="rId3">
            <a:alphaModFix/>
          </a:blip>
          <a:stretch>
            <a:fillRect/>
          </a:stretch>
        </p:blipFill>
        <p:spPr>
          <a:xfrm>
            <a:off x="2145525" y="3357875"/>
            <a:ext cx="7818677" cy="337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pSp>
        <p:nvGrpSpPr>
          <p:cNvPr id="335" name="Google Shape;335;p30"/>
          <p:cNvGrpSpPr/>
          <p:nvPr/>
        </p:nvGrpSpPr>
        <p:grpSpPr>
          <a:xfrm>
            <a:off x="11618904" y="759"/>
            <a:ext cx="573211" cy="6888544"/>
            <a:chOff x="7044522" y="759"/>
            <a:chExt cx="573211" cy="6888544"/>
          </a:xfrm>
        </p:grpSpPr>
        <p:sp>
          <p:nvSpPr>
            <p:cNvPr id="336" name="Google Shape;336;p30"/>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7" name="Google Shape;337;p30"/>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38" name="Google Shape;338;p30"/>
          <p:cNvGrpSpPr/>
          <p:nvPr/>
        </p:nvGrpSpPr>
        <p:grpSpPr>
          <a:xfrm rot="10800000">
            <a:off x="-577" y="1"/>
            <a:ext cx="573211" cy="6888544"/>
            <a:chOff x="7044522" y="759"/>
            <a:chExt cx="573211" cy="6888544"/>
          </a:xfrm>
        </p:grpSpPr>
        <p:sp>
          <p:nvSpPr>
            <p:cNvPr id="339" name="Google Shape;339;p30"/>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0" name="Google Shape;340;p30"/>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41" name="Google Shape;341;p30"/>
          <p:cNvSpPr txBox="1"/>
          <p:nvPr>
            <p:ph type="title"/>
          </p:nvPr>
        </p:nvSpPr>
        <p:spPr>
          <a:xfrm>
            <a:off x="1063981" y="278050"/>
            <a:ext cx="82293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689F"/>
              </a:buClr>
              <a:buSzPts val="2800"/>
              <a:buFont typeface="Roboto"/>
              <a:buNone/>
            </a:pPr>
            <a:r>
              <a:rPr b="1" lang="en-US" sz="2800" u="sng">
                <a:solidFill>
                  <a:srgbClr val="15A0B6"/>
                </a:solidFill>
                <a:latin typeface="Bebas Neue"/>
                <a:ea typeface="Bebas Neue"/>
                <a:cs typeface="Bebas Neue"/>
                <a:sym typeface="Bebas Neue"/>
              </a:rPr>
              <a:t>V. Tests</a:t>
            </a:r>
            <a:endParaRPr b="1" sz="2800" u="sng">
              <a:solidFill>
                <a:srgbClr val="15A0B6"/>
              </a:solidFill>
              <a:latin typeface="Bebas Neue"/>
              <a:ea typeface="Bebas Neue"/>
              <a:cs typeface="Bebas Neue"/>
              <a:sym typeface="Bebas Neue"/>
            </a:endParaRPr>
          </a:p>
        </p:txBody>
      </p:sp>
      <p:sp>
        <p:nvSpPr>
          <p:cNvPr id="342" name="Google Shape;342;p30"/>
          <p:cNvSpPr txBox="1"/>
          <p:nvPr>
            <p:ph type="title"/>
          </p:nvPr>
        </p:nvSpPr>
        <p:spPr>
          <a:xfrm>
            <a:off x="1063987" y="1253490"/>
            <a:ext cx="32226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800">
                <a:solidFill>
                  <a:srgbClr val="00689F"/>
                </a:solidFill>
                <a:latin typeface="Bebas Neue"/>
                <a:ea typeface="Bebas Neue"/>
                <a:cs typeface="Bebas Neue"/>
                <a:sym typeface="Bebas Neue"/>
              </a:rPr>
              <a:t>1</a:t>
            </a:r>
            <a:r>
              <a:rPr b="1" lang="en-US" sz="2800">
                <a:solidFill>
                  <a:srgbClr val="00689F"/>
                </a:solidFill>
                <a:latin typeface="Bebas Neue"/>
                <a:ea typeface="Bebas Neue"/>
                <a:cs typeface="Bebas Neue"/>
                <a:sym typeface="Bebas Neue"/>
              </a:rPr>
              <a:t>. Palette</a:t>
            </a:r>
            <a:endParaRPr b="1" sz="2800">
              <a:solidFill>
                <a:srgbClr val="00689F"/>
              </a:solidFill>
              <a:latin typeface="Bebas Neue"/>
              <a:ea typeface="Bebas Neue"/>
              <a:cs typeface="Bebas Neue"/>
              <a:sym typeface="Bebas Neue"/>
            </a:endParaRPr>
          </a:p>
          <a:p>
            <a:pPr indent="0" lvl="0" marL="0" rtl="0" algn="l">
              <a:lnSpc>
                <a:spcPct val="90000"/>
              </a:lnSpc>
              <a:spcBef>
                <a:spcPts val="0"/>
              </a:spcBef>
              <a:spcAft>
                <a:spcPts val="0"/>
              </a:spcAft>
              <a:buNone/>
            </a:pPr>
            <a:r>
              <a:t/>
            </a:r>
            <a:endParaRPr b="1" sz="2800">
              <a:solidFill>
                <a:srgbClr val="00689F"/>
              </a:solidFill>
              <a:latin typeface="Bebas Neue"/>
              <a:ea typeface="Bebas Neue"/>
              <a:cs typeface="Bebas Neue"/>
              <a:sym typeface="Bebas Neue"/>
            </a:endParaRPr>
          </a:p>
        </p:txBody>
      </p:sp>
      <p:sp>
        <p:nvSpPr>
          <p:cNvPr id="343" name="Google Shape;343;p30"/>
          <p:cNvSpPr txBox="1"/>
          <p:nvPr/>
        </p:nvSpPr>
        <p:spPr>
          <a:xfrm>
            <a:off x="1150925" y="2198038"/>
            <a:ext cx="10169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In this work, we are using only 8 material classes that are the most widespread in indoor environments since the preparation of more specific categories is very time consuming. Considering the time limitation, we regrouped some specific types of materials to general classes ( e.g. : leather belongs to fabric class), and we adopt this palette to describe the segmentation classes :</a:t>
            </a:r>
            <a:endParaRPr sz="1500"/>
          </a:p>
        </p:txBody>
      </p:sp>
      <p:sp>
        <p:nvSpPr>
          <p:cNvPr id="344" name="Google Shape;344;p30"/>
          <p:cNvSpPr txBox="1"/>
          <p:nvPr/>
        </p:nvSpPr>
        <p:spPr>
          <a:xfrm>
            <a:off x="1150925" y="5134750"/>
            <a:ext cx="1016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The RGB color codes are written in this file : </a:t>
            </a:r>
            <a:r>
              <a:rPr b="1" lang="en-US" sz="1500"/>
              <a:t>./utils/palette.py</a:t>
            </a:r>
            <a:endParaRPr b="1" sz="1500"/>
          </a:p>
        </p:txBody>
      </p:sp>
      <p:pic>
        <p:nvPicPr>
          <p:cNvPr id="345" name="Google Shape;345;p30"/>
          <p:cNvPicPr preferRelativeResize="0"/>
          <p:nvPr/>
        </p:nvPicPr>
        <p:blipFill>
          <a:blip r:embed="rId3">
            <a:alphaModFix/>
          </a:blip>
          <a:stretch>
            <a:fillRect/>
          </a:stretch>
        </p:blipFill>
        <p:spPr>
          <a:xfrm>
            <a:off x="1063963" y="4019175"/>
            <a:ext cx="10467975" cy="533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grpSp>
        <p:nvGrpSpPr>
          <p:cNvPr id="350" name="Google Shape;350;p31"/>
          <p:cNvGrpSpPr/>
          <p:nvPr/>
        </p:nvGrpSpPr>
        <p:grpSpPr>
          <a:xfrm>
            <a:off x="11618904" y="759"/>
            <a:ext cx="573211" cy="6888544"/>
            <a:chOff x="7044522" y="759"/>
            <a:chExt cx="573211" cy="6888544"/>
          </a:xfrm>
        </p:grpSpPr>
        <p:sp>
          <p:nvSpPr>
            <p:cNvPr id="351" name="Google Shape;351;p31"/>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2" name="Google Shape;352;p31"/>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53" name="Google Shape;353;p31"/>
          <p:cNvGrpSpPr/>
          <p:nvPr/>
        </p:nvGrpSpPr>
        <p:grpSpPr>
          <a:xfrm rot="10800000">
            <a:off x="-577" y="1"/>
            <a:ext cx="573211" cy="6888544"/>
            <a:chOff x="7044522" y="759"/>
            <a:chExt cx="573211" cy="6888544"/>
          </a:xfrm>
        </p:grpSpPr>
        <p:sp>
          <p:nvSpPr>
            <p:cNvPr id="354" name="Google Shape;354;p31"/>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5" name="Google Shape;355;p31"/>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56" name="Google Shape;356;p31"/>
          <p:cNvSpPr txBox="1"/>
          <p:nvPr>
            <p:ph type="title"/>
          </p:nvPr>
        </p:nvSpPr>
        <p:spPr>
          <a:xfrm>
            <a:off x="1063987" y="948690"/>
            <a:ext cx="32226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800">
                <a:solidFill>
                  <a:srgbClr val="00689F"/>
                </a:solidFill>
                <a:latin typeface="Bebas Neue"/>
                <a:ea typeface="Bebas Neue"/>
                <a:cs typeface="Bebas Neue"/>
                <a:sym typeface="Bebas Neue"/>
              </a:rPr>
              <a:t>2</a:t>
            </a:r>
            <a:r>
              <a:rPr b="1" lang="en-US" sz="2800">
                <a:solidFill>
                  <a:srgbClr val="00689F"/>
                </a:solidFill>
                <a:latin typeface="Bebas Neue"/>
                <a:ea typeface="Bebas Neue"/>
                <a:cs typeface="Bebas Neue"/>
                <a:sym typeface="Bebas Neue"/>
              </a:rPr>
              <a:t>. Inference</a:t>
            </a:r>
            <a:endParaRPr b="1" sz="2800">
              <a:solidFill>
                <a:srgbClr val="00689F"/>
              </a:solidFill>
              <a:latin typeface="Bebas Neue"/>
              <a:ea typeface="Bebas Neue"/>
              <a:cs typeface="Bebas Neue"/>
              <a:sym typeface="Bebas Neue"/>
            </a:endParaRPr>
          </a:p>
          <a:p>
            <a:pPr indent="0" lvl="0" marL="0" rtl="0" algn="l">
              <a:lnSpc>
                <a:spcPct val="90000"/>
              </a:lnSpc>
              <a:spcBef>
                <a:spcPts val="0"/>
              </a:spcBef>
              <a:spcAft>
                <a:spcPts val="0"/>
              </a:spcAft>
              <a:buNone/>
            </a:pPr>
            <a:r>
              <a:t/>
            </a:r>
            <a:endParaRPr b="1" sz="2800">
              <a:solidFill>
                <a:srgbClr val="00689F"/>
              </a:solidFill>
              <a:latin typeface="Bebas Neue"/>
              <a:ea typeface="Bebas Neue"/>
              <a:cs typeface="Bebas Neue"/>
              <a:sym typeface="Bebas Neue"/>
            </a:endParaRPr>
          </a:p>
        </p:txBody>
      </p:sp>
      <p:sp>
        <p:nvSpPr>
          <p:cNvPr id="357" name="Google Shape;357;p31"/>
          <p:cNvSpPr txBox="1"/>
          <p:nvPr/>
        </p:nvSpPr>
        <p:spPr>
          <a:xfrm>
            <a:off x="1175275" y="1610025"/>
            <a:ext cx="9743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For inference, we need a PyTorch trained model :</a:t>
            </a:r>
            <a:r>
              <a:rPr b="1" lang="en-US"/>
              <a:t> ./saved/model/checkpoint.pth</a:t>
            </a:r>
            <a:r>
              <a:rPr lang="en-US"/>
              <a:t>, t</a:t>
            </a:r>
            <a:r>
              <a:rPr lang="en-US"/>
              <a:t>he images we would like to segment and the same </a:t>
            </a:r>
            <a:r>
              <a:rPr b="1" lang="en-US"/>
              <a:t>configuration </a:t>
            </a:r>
            <a:r>
              <a:rPr lang="en-US"/>
              <a:t>used in the training </a:t>
            </a:r>
            <a:r>
              <a:rPr b="1" lang="en-US"/>
              <a:t>./saved/model/date/config.json</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 run this line command :</a:t>
            </a:r>
            <a:endParaRPr/>
          </a:p>
        </p:txBody>
      </p:sp>
      <p:sp>
        <p:nvSpPr>
          <p:cNvPr id="358" name="Google Shape;358;p31"/>
          <p:cNvSpPr txBox="1"/>
          <p:nvPr/>
        </p:nvSpPr>
        <p:spPr>
          <a:xfrm>
            <a:off x="1175275" y="2985000"/>
            <a:ext cx="10290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!python inference.py --config path_to_config.json --model path_to_model.pth --images images_folder --output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output_folder</a:t>
            </a:r>
            <a:endParaRPr b="1"/>
          </a:p>
          <a:p>
            <a:pPr indent="0" lvl="0" marL="0" rtl="0" algn="l">
              <a:spcBef>
                <a:spcPts val="0"/>
              </a:spcBef>
              <a:spcAft>
                <a:spcPts val="0"/>
              </a:spcAft>
              <a:buNone/>
            </a:pPr>
            <a:r>
              <a:t/>
            </a:r>
            <a:endParaRPr b="1"/>
          </a:p>
        </p:txBody>
      </p:sp>
      <p:sp>
        <p:nvSpPr>
          <p:cNvPr id="359" name="Google Shape;359;p31"/>
          <p:cNvSpPr txBox="1"/>
          <p:nvPr/>
        </p:nvSpPr>
        <p:spPr>
          <a:xfrm>
            <a:off x="1140175" y="4588575"/>
            <a:ext cx="1019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We can also use the training notebook and run the following cell :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360" name="Google Shape;360;p31"/>
          <p:cNvPicPr preferRelativeResize="0"/>
          <p:nvPr/>
        </p:nvPicPr>
        <p:blipFill>
          <a:blip r:embed="rId3">
            <a:alphaModFix/>
          </a:blip>
          <a:stretch>
            <a:fillRect/>
          </a:stretch>
        </p:blipFill>
        <p:spPr>
          <a:xfrm>
            <a:off x="1099075" y="5091900"/>
            <a:ext cx="10190699" cy="14880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p:nvPr/>
        </p:nvSpPr>
        <p:spPr>
          <a:xfrm>
            <a:off x="7322525" y="0"/>
            <a:ext cx="4869600" cy="68580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689F"/>
              </a:solidFill>
              <a:latin typeface="Calibri"/>
              <a:ea typeface="Calibri"/>
              <a:cs typeface="Calibri"/>
              <a:sym typeface="Calibri"/>
            </a:endParaRPr>
          </a:p>
        </p:txBody>
      </p:sp>
      <p:sp>
        <p:nvSpPr>
          <p:cNvPr id="98" name="Google Shape;98;p14"/>
          <p:cNvSpPr txBox="1"/>
          <p:nvPr>
            <p:ph type="title"/>
          </p:nvPr>
        </p:nvSpPr>
        <p:spPr>
          <a:xfrm>
            <a:off x="7680598" y="1539475"/>
            <a:ext cx="47382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689F"/>
              </a:buClr>
              <a:buSzPts val="3959"/>
              <a:buFont typeface="Roboto"/>
              <a:buNone/>
            </a:pPr>
            <a:r>
              <a:rPr b="1" lang="en-US" sz="3959">
                <a:solidFill>
                  <a:schemeClr val="lt1"/>
                </a:solidFill>
                <a:latin typeface="Lato"/>
                <a:ea typeface="Lato"/>
                <a:cs typeface="Lato"/>
                <a:sym typeface="Lato"/>
              </a:rPr>
              <a:t>Table Of Contents</a:t>
            </a:r>
            <a:endParaRPr sz="3959">
              <a:solidFill>
                <a:schemeClr val="lt1"/>
              </a:solidFill>
              <a:latin typeface="Lato"/>
              <a:ea typeface="Lato"/>
              <a:cs typeface="Lato"/>
              <a:sym typeface="Lato"/>
            </a:endParaRPr>
          </a:p>
        </p:txBody>
      </p:sp>
      <p:sp>
        <p:nvSpPr>
          <p:cNvPr id="99" name="Google Shape;99;p14"/>
          <p:cNvSpPr txBox="1"/>
          <p:nvPr/>
        </p:nvSpPr>
        <p:spPr>
          <a:xfrm>
            <a:off x="1045450" y="2924275"/>
            <a:ext cx="5494800" cy="3327900"/>
          </a:xfrm>
          <a:prstGeom prst="rect">
            <a:avLst/>
          </a:prstGeom>
          <a:noFill/>
          <a:ln>
            <a:noFill/>
          </a:ln>
        </p:spPr>
        <p:txBody>
          <a:bodyPr anchorCtr="0" anchor="t" bIns="45700" lIns="91425" spcFirstLastPara="1" rIns="91425" wrap="square" tIns="45700">
            <a:noAutofit/>
          </a:bodyPr>
          <a:lstStyle/>
          <a:p>
            <a:pPr indent="-374650" lvl="0" marL="457200" marR="0" rtl="0" algn="l">
              <a:lnSpc>
                <a:spcPct val="150000"/>
              </a:lnSpc>
              <a:spcBef>
                <a:spcPts val="0"/>
              </a:spcBef>
              <a:spcAft>
                <a:spcPts val="0"/>
              </a:spcAft>
              <a:buClr>
                <a:srgbClr val="222A35"/>
              </a:buClr>
              <a:buSzPts val="2300"/>
              <a:buFont typeface="Roboto"/>
              <a:buAutoNum type="romanUcPeriod"/>
            </a:pPr>
            <a:r>
              <a:rPr lang="en-US" sz="2300">
                <a:solidFill>
                  <a:srgbClr val="222A35"/>
                </a:solidFill>
                <a:latin typeface="Roboto"/>
                <a:ea typeface="Roboto"/>
                <a:cs typeface="Roboto"/>
                <a:sym typeface="Roboto"/>
              </a:rPr>
              <a:t> Data Preparation</a:t>
            </a:r>
            <a:endParaRPr sz="2300">
              <a:solidFill>
                <a:srgbClr val="222A35"/>
              </a:solidFill>
              <a:latin typeface="Roboto"/>
              <a:ea typeface="Roboto"/>
              <a:cs typeface="Roboto"/>
              <a:sym typeface="Roboto"/>
            </a:endParaRPr>
          </a:p>
          <a:p>
            <a:pPr indent="-374650" lvl="0" marL="457200" marR="0" rtl="0" algn="l">
              <a:lnSpc>
                <a:spcPct val="150000"/>
              </a:lnSpc>
              <a:spcBef>
                <a:spcPts val="0"/>
              </a:spcBef>
              <a:spcAft>
                <a:spcPts val="0"/>
              </a:spcAft>
              <a:buClr>
                <a:srgbClr val="222A35"/>
              </a:buClr>
              <a:buSzPts val="2300"/>
              <a:buFont typeface="Roboto"/>
              <a:buAutoNum type="romanUcPeriod"/>
            </a:pPr>
            <a:r>
              <a:rPr lang="en-US" sz="2300">
                <a:solidFill>
                  <a:srgbClr val="222A35"/>
                </a:solidFill>
                <a:latin typeface="Roboto"/>
                <a:ea typeface="Roboto"/>
                <a:cs typeface="Roboto"/>
                <a:sym typeface="Roboto"/>
              </a:rPr>
              <a:t>Adapting codes for a custom dataset</a:t>
            </a:r>
            <a:endParaRPr sz="2300">
              <a:solidFill>
                <a:srgbClr val="222A35"/>
              </a:solidFill>
              <a:latin typeface="Roboto"/>
              <a:ea typeface="Roboto"/>
              <a:cs typeface="Roboto"/>
              <a:sym typeface="Roboto"/>
            </a:endParaRPr>
          </a:p>
          <a:p>
            <a:pPr indent="-374650" lvl="0" marL="457200" marR="0" rtl="0" algn="l">
              <a:lnSpc>
                <a:spcPct val="150000"/>
              </a:lnSpc>
              <a:spcBef>
                <a:spcPts val="0"/>
              </a:spcBef>
              <a:spcAft>
                <a:spcPts val="0"/>
              </a:spcAft>
              <a:buClr>
                <a:srgbClr val="222A35"/>
              </a:buClr>
              <a:buSzPts val="2300"/>
              <a:buFont typeface="Roboto"/>
              <a:buAutoNum type="romanUcPeriod"/>
            </a:pPr>
            <a:r>
              <a:rPr lang="en-US" sz="2300">
                <a:solidFill>
                  <a:srgbClr val="222A35"/>
                </a:solidFill>
                <a:latin typeface="Roboto"/>
                <a:ea typeface="Roboto"/>
                <a:cs typeface="Roboto"/>
                <a:sym typeface="Roboto"/>
              </a:rPr>
              <a:t>Cloud Computing</a:t>
            </a:r>
            <a:endParaRPr sz="2300">
              <a:solidFill>
                <a:srgbClr val="222A35"/>
              </a:solidFill>
              <a:latin typeface="Roboto"/>
              <a:ea typeface="Roboto"/>
              <a:cs typeface="Roboto"/>
              <a:sym typeface="Roboto"/>
            </a:endParaRPr>
          </a:p>
          <a:p>
            <a:pPr indent="-374650" lvl="0" marL="457200" marR="0" rtl="0" algn="l">
              <a:lnSpc>
                <a:spcPct val="150000"/>
              </a:lnSpc>
              <a:spcBef>
                <a:spcPts val="0"/>
              </a:spcBef>
              <a:spcAft>
                <a:spcPts val="0"/>
              </a:spcAft>
              <a:buClr>
                <a:srgbClr val="222A35"/>
              </a:buClr>
              <a:buSzPts val="2300"/>
              <a:buFont typeface="Roboto"/>
              <a:buAutoNum type="romanUcPeriod"/>
            </a:pPr>
            <a:r>
              <a:rPr lang="en-US" sz="2300">
                <a:solidFill>
                  <a:srgbClr val="222A35"/>
                </a:solidFill>
                <a:latin typeface="Roboto"/>
                <a:ea typeface="Roboto"/>
                <a:cs typeface="Roboto"/>
                <a:sym typeface="Roboto"/>
              </a:rPr>
              <a:t>Model Training</a:t>
            </a:r>
            <a:endParaRPr sz="2300">
              <a:solidFill>
                <a:srgbClr val="222A35"/>
              </a:solidFill>
              <a:latin typeface="Roboto"/>
              <a:ea typeface="Roboto"/>
              <a:cs typeface="Roboto"/>
              <a:sym typeface="Roboto"/>
            </a:endParaRPr>
          </a:p>
          <a:p>
            <a:pPr indent="-374650" lvl="0" marL="457200" marR="0" rtl="0" algn="l">
              <a:lnSpc>
                <a:spcPct val="150000"/>
              </a:lnSpc>
              <a:spcBef>
                <a:spcPts val="0"/>
              </a:spcBef>
              <a:spcAft>
                <a:spcPts val="0"/>
              </a:spcAft>
              <a:buClr>
                <a:srgbClr val="222A35"/>
              </a:buClr>
              <a:buSzPts val="2300"/>
              <a:buFont typeface="Roboto"/>
              <a:buAutoNum type="romanUcPeriod"/>
            </a:pPr>
            <a:r>
              <a:rPr lang="en-US" sz="2300">
                <a:solidFill>
                  <a:srgbClr val="222A35"/>
                </a:solidFill>
                <a:latin typeface="Roboto"/>
                <a:ea typeface="Roboto"/>
                <a:cs typeface="Roboto"/>
                <a:sym typeface="Roboto"/>
              </a:rPr>
              <a:t>Tests</a:t>
            </a:r>
            <a:endParaRPr sz="2300">
              <a:solidFill>
                <a:srgbClr val="222A35"/>
              </a:solidFill>
              <a:latin typeface="Roboto"/>
              <a:ea typeface="Roboto"/>
              <a:cs typeface="Roboto"/>
              <a:sym typeface="Roboto"/>
            </a:endParaRPr>
          </a:p>
          <a:p>
            <a:pPr indent="0" lvl="0" marL="0" marR="0" rtl="0" algn="l">
              <a:lnSpc>
                <a:spcPct val="150000"/>
              </a:lnSpc>
              <a:spcBef>
                <a:spcPts val="0"/>
              </a:spcBef>
              <a:spcAft>
                <a:spcPts val="0"/>
              </a:spcAft>
              <a:buClr>
                <a:srgbClr val="222A35"/>
              </a:buClr>
              <a:buSzPts val="2300"/>
              <a:buFont typeface="Roboto"/>
              <a:buNone/>
            </a:pPr>
            <a:r>
              <a:t/>
            </a:r>
            <a:endParaRPr sz="2300">
              <a:solidFill>
                <a:srgbClr val="222A35"/>
              </a:solidFill>
              <a:latin typeface="Roboto"/>
              <a:ea typeface="Roboto"/>
              <a:cs typeface="Roboto"/>
              <a:sym typeface="Roboto"/>
            </a:endParaRPr>
          </a:p>
          <a:p>
            <a:pPr indent="0" lvl="0" marL="0" marR="0" rtl="0" algn="l">
              <a:lnSpc>
                <a:spcPct val="150000"/>
              </a:lnSpc>
              <a:spcBef>
                <a:spcPts val="0"/>
              </a:spcBef>
              <a:spcAft>
                <a:spcPts val="0"/>
              </a:spcAft>
              <a:buClr>
                <a:srgbClr val="222A35"/>
              </a:buClr>
              <a:buSzPts val="2300"/>
              <a:buFont typeface="Roboto"/>
              <a:buNone/>
            </a:pPr>
            <a:r>
              <a:t/>
            </a:r>
            <a:endParaRPr sz="2300">
              <a:solidFill>
                <a:srgbClr val="222A35"/>
              </a:solidFill>
              <a:latin typeface="Roboto"/>
              <a:ea typeface="Roboto"/>
              <a:cs typeface="Roboto"/>
              <a:sym typeface="Roboto"/>
            </a:endParaRPr>
          </a:p>
        </p:txBody>
      </p:sp>
      <p:grpSp>
        <p:nvGrpSpPr>
          <p:cNvPr id="100" name="Google Shape;100;p14"/>
          <p:cNvGrpSpPr/>
          <p:nvPr/>
        </p:nvGrpSpPr>
        <p:grpSpPr>
          <a:xfrm>
            <a:off x="6859292" y="-15266"/>
            <a:ext cx="573211" cy="6888544"/>
            <a:chOff x="7044522" y="759"/>
            <a:chExt cx="573211" cy="6888544"/>
          </a:xfrm>
        </p:grpSpPr>
        <p:sp>
          <p:nvSpPr>
            <p:cNvPr id="101" name="Google Shape;101;p14"/>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14"/>
            <p:cNvSpPr/>
            <p:nvPr/>
          </p:nvSpPr>
          <p:spPr>
            <a:xfrm rot="-5400000">
              <a:off x="5258322" y="4530102"/>
              <a:ext cx="4145400" cy="573000"/>
            </a:xfrm>
            <a:prstGeom prst="rect">
              <a:avLst/>
            </a:prstGeom>
            <a:solidFill>
              <a:schemeClr val="accent5"/>
            </a:solidFill>
            <a:ln cap="flat" cmpd="sng" w="9525">
              <a:solidFill>
                <a:srgbClr val="88888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pSp>
        <p:nvGrpSpPr>
          <p:cNvPr id="365" name="Google Shape;365;p32"/>
          <p:cNvGrpSpPr/>
          <p:nvPr/>
        </p:nvGrpSpPr>
        <p:grpSpPr>
          <a:xfrm>
            <a:off x="11618904" y="759"/>
            <a:ext cx="573211" cy="6888544"/>
            <a:chOff x="7044522" y="759"/>
            <a:chExt cx="573211" cy="6888544"/>
          </a:xfrm>
        </p:grpSpPr>
        <p:sp>
          <p:nvSpPr>
            <p:cNvPr id="366" name="Google Shape;366;p32"/>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7" name="Google Shape;367;p32"/>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68" name="Google Shape;368;p32"/>
          <p:cNvGrpSpPr/>
          <p:nvPr/>
        </p:nvGrpSpPr>
        <p:grpSpPr>
          <a:xfrm rot="10800000">
            <a:off x="-577" y="1"/>
            <a:ext cx="573211" cy="6888544"/>
            <a:chOff x="7044522" y="759"/>
            <a:chExt cx="573211" cy="6888544"/>
          </a:xfrm>
        </p:grpSpPr>
        <p:sp>
          <p:nvSpPr>
            <p:cNvPr id="369" name="Google Shape;369;p32"/>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0" name="Google Shape;370;p32"/>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371" name="Google Shape;371;p32"/>
          <p:cNvPicPr preferRelativeResize="0"/>
          <p:nvPr/>
        </p:nvPicPr>
        <p:blipFill>
          <a:blip r:embed="rId3">
            <a:alphaModFix/>
          </a:blip>
          <a:stretch>
            <a:fillRect/>
          </a:stretch>
        </p:blipFill>
        <p:spPr>
          <a:xfrm>
            <a:off x="765200" y="2148450"/>
            <a:ext cx="10694024" cy="2996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3"/>
          <p:cNvSpPr txBox="1"/>
          <p:nvPr/>
        </p:nvSpPr>
        <p:spPr>
          <a:xfrm>
            <a:off x="3325206" y="2219495"/>
            <a:ext cx="5541600" cy="876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689F"/>
              </a:buClr>
              <a:buSzPts val="6600"/>
              <a:buFont typeface="Roboto"/>
              <a:buNone/>
            </a:pPr>
            <a:r>
              <a:rPr b="1" i="0" lang="en-US" sz="6600" u="none" cap="none" strike="noStrike">
                <a:solidFill>
                  <a:srgbClr val="00689F"/>
                </a:solidFill>
                <a:latin typeface="Roboto"/>
                <a:ea typeface="Roboto"/>
                <a:cs typeface="Roboto"/>
                <a:sym typeface="Roboto"/>
              </a:rPr>
              <a:t>THANK YOU</a:t>
            </a:r>
            <a:endParaRPr b="1" i="0" sz="6600" u="none" cap="none" strike="noStrike">
              <a:solidFill>
                <a:srgbClr val="00689F"/>
              </a:solidFill>
              <a:latin typeface="Roboto"/>
              <a:ea typeface="Roboto"/>
              <a:cs typeface="Roboto"/>
              <a:sym typeface="Roboto"/>
            </a:endParaRPr>
          </a:p>
        </p:txBody>
      </p:sp>
      <p:sp>
        <p:nvSpPr>
          <p:cNvPr id="377" name="Google Shape;377;p33"/>
          <p:cNvSpPr txBox="1"/>
          <p:nvPr/>
        </p:nvSpPr>
        <p:spPr>
          <a:xfrm>
            <a:off x="3899375" y="3724749"/>
            <a:ext cx="4393200" cy="18282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2000"/>
              <a:buFont typeface="Roboto"/>
              <a:buNone/>
            </a:pPr>
            <a:r>
              <a:rPr b="1" lang="en-US"/>
              <a:t>Contact :</a:t>
            </a:r>
            <a:endParaRPr b="1"/>
          </a:p>
          <a:p>
            <a:pPr indent="0" lvl="0" marL="0" marR="0" rtl="0" algn="ctr">
              <a:lnSpc>
                <a:spcPct val="150000"/>
              </a:lnSpc>
              <a:spcBef>
                <a:spcPts val="0"/>
              </a:spcBef>
              <a:spcAft>
                <a:spcPts val="0"/>
              </a:spcAft>
              <a:buClr>
                <a:schemeClr val="dk1"/>
              </a:buClr>
              <a:buSzPts val="2000"/>
              <a:buFont typeface="Roboto"/>
              <a:buNone/>
            </a:pPr>
            <a:r>
              <a:rPr lang="en-US" u="sng">
                <a:solidFill>
                  <a:schemeClr val="hlink"/>
                </a:solidFill>
                <a:hlinkClick r:id="rId3"/>
              </a:rPr>
              <a:t>ghassene.tanabene@gmail.com</a:t>
            </a:r>
            <a:endParaRPr/>
          </a:p>
          <a:p>
            <a:pPr indent="0" lvl="0" marL="0" marR="0" rtl="0" algn="ctr">
              <a:lnSpc>
                <a:spcPct val="150000"/>
              </a:lnSpc>
              <a:spcBef>
                <a:spcPts val="0"/>
              </a:spcBef>
              <a:spcAft>
                <a:spcPts val="0"/>
              </a:spcAft>
              <a:buClr>
                <a:schemeClr val="dk1"/>
              </a:buClr>
              <a:buSzPts val="2000"/>
              <a:buFont typeface="Roboto"/>
              <a:buNone/>
            </a:pPr>
            <a:r>
              <a:rPr lang="en-US" u="sng">
                <a:solidFill>
                  <a:schemeClr val="hlink"/>
                </a:solidFill>
                <a:hlinkClick r:id="rId4"/>
              </a:rPr>
              <a:t>https://www.linkedin.com/in/ghassene-tanabene/</a:t>
            </a:r>
            <a:r>
              <a:rPr lang="en-US"/>
              <a:t> </a:t>
            </a:r>
            <a:endParaRPr/>
          </a:p>
          <a:p>
            <a:pPr indent="0" lvl="0" marL="0" marR="0" rtl="0" algn="ctr">
              <a:lnSpc>
                <a:spcPct val="150000"/>
              </a:lnSpc>
              <a:spcBef>
                <a:spcPts val="0"/>
              </a:spcBef>
              <a:spcAft>
                <a:spcPts val="0"/>
              </a:spcAft>
              <a:buClr>
                <a:schemeClr val="dk1"/>
              </a:buClr>
              <a:buSzPts val="2000"/>
              <a:buFont typeface="Roboto"/>
              <a:buNone/>
            </a:pPr>
            <a:r>
              <a:rPr lang="en-US"/>
              <a:t>(+216) 50348990</a:t>
            </a:r>
            <a:endParaRPr/>
          </a:p>
        </p:txBody>
      </p:sp>
      <p:grpSp>
        <p:nvGrpSpPr>
          <p:cNvPr id="378" name="Google Shape;378;p33"/>
          <p:cNvGrpSpPr/>
          <p:nvPr/>
        </p:nvGrpSpPr>
        <p:grpSpPr>
          <a:xfrm>
            <a:off x="11618904" y="850"/>
            <a:ext cx="573097" cy="6888452"/>
            <a:chOff x="7044522" y="850"/>
            <a:chExt cx="573097" cy="6888452"/>
          </a:xfrm>
        </p:grpSpPr>
        <p:sp>
          <p:nvSpPr>
            <p:cNvPr id="379" name="Google Shape;379;p33"/>
            <p:cNvSpPr/>
            <p:nvPr/>
          </p:nvSpPr>
          <p:spPr>
            <a:xfrm rot="-5400000">
              <a:off x="4072021" y="3260362"/>
              <a:ext cx="6805108" cy="286085"/>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0" name="Google Shape;380;p33"/>
            <p:cNvSpPr/>
            <p:nvPr/>
          </p:nvSpPr>
          <p:spPr>
            <a:xfrm rot="-5400000">
              <a:off x="5258444" y="4530128"/>
              <a:ext cx="4145252" cy="573097"/>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81" name="Google Shape;381;p33"/>
          <p:cNvGrpSpPr/>
          <p:nvPr/>
        </p:nvGrpSpPr>
        <p:grpSpPr>
          <a:xfrm rot="10800000">
            <a:off x="-463" y="1"/>
            <a:ext cx="573097" cy="6888452"/>
            <a:chOff x="7044522" y="850"/>
            <a:chExt cx="573097" cy="6888452"/>
          </a:xfrm>
        </p:grpSpPr>
        <p:sp>
          <p:nvSpPr>
            <p:cNvPr id="382" name="Google Shape;382;p33"/>
            <p:cNvSpPr/>
            <p:nvPr/>
          </p:nvSpPr>
          <p:spPr>
            <a:xfrm rot="-5400000">
              <a:off x="4072021" y="3260362"/>
              <a:ext cx="6805108" cy="286085"/>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3" name="Google Shape;383;p33"/>
            <p:cNvSpPr/>
            <p:nvPr/>
          </p:nvSpPr>
          <p:spPr>
            <a:xfrm rot="-5400000">
              <a:off x="5258444" y="4530128"/>
              <a:ext cx="4145252" cy="573097"/>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grpSp>
        <p:nvGrpSpPr>
          <p:cNvPr id="107" name="Google Shape;107;p15"/>
          <p:cNvGrpSpPr/>
          <p:nvPr/>
        </p:nvGrpSpPr>
        <p:grpSpPr>
          <a:xfrm>
            <a:off x="11618904" y="759"/>
            <a:ext cx="573211" cy="6888544"/>
            <a:chOff x="7044522" y="759"/>
            <a:chExt cx="573211" cy="6888544"/>
          </a:xfrm>
        </p:grpSpPr>
        <p:sp>
          <p:nvSpPr>
            <p:cNvPr id="108" name="Google Shape;108;p15"/>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15"/>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10" name="Google Shape;110;p15"/>
          <p:cNvGrpSpPr/>
          <p:nvPr/>
        </p:nvGrpSpPr>
        <p:grpSpPr>
          <a:xfrm rot="10800000">
            <a:off x="-577" y="1"/>
            <a:ext cx="573211" cy="6888544"/>
            <a:chOff x="7044522" y="759"/>
            <a:chExt cx="573211" cy="6888544"/>
          </a:xfrm>
        </p:grpSpPr>
        <p:sp>
          <p:nvSpPr>
            <p:cNvPr id="111" name="Google Shape;111;p15"/>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15"/>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13" name="Google Shape;113;p15"/>
          <p:cNvSpPr txBox="1"/>
          <p:nvPr>
            <p:ph type="title"/>
          </p:nvPr>
        </p:nvSpPr>
        <p:spPr>
          <a:xfrm>
            <a:off x="1064012" y="278040"/>
            <a:ext cx="32226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689F"/>
              </a:buClr>
              <a:buSzPts val="2800"/>
              <a:buFont typeface="Roboto"/>
              <a:buNone/>
            </a:pPr>
            <a:r>
              <a:rPr b="1" lang="en-US" sz="2800" u="sng">
                <a:solidFill>
                  <a:srgbClr val="15A0B6"/>
                </a:solidFill>
                <a:latin typeface="Bebas Neue"/>
                <a:ea typeface="Bebas Neue"/>
                <a:cs typeface="Bebas Neue"/>
                <a:sym typeface="Bebas Neue"/>
              </a:rPr>
              <a:t>Code structure</a:t>
            </a:r>
            <a:endParaRPr b="1" sz="2800" u="sng">
              <a:solidFill>
                <a:srgbClr val="15A0B6"/>
              </a:solidFill>
              <a:latin typeface="Bebas Neue"/>
              <a:ea typeface="Bebas Neue"/>
              <a:cs typeface="Bebas Neue"/>
              <a:sym typeface="Bebas Neue"/>
            </a:endParaRPr>
          </a:p>
        </p:txBody>
      </p:sp>
      <p:pic>
        <p:nvPicPr>
          <p:cNvPr id="114" name="Google Shape;114;p15"/>
          <p:cNvPicPr preferRelativeResize="0"/>
          <p:nvPr/>
        </p:nvPicPr>
        <p:blipFill>
          <a:blip r:embed="rId3">
            <a:alphaModFix/>
          </a:blip>
          <a:stretch>
            <a:fillRect/>
          </a:stretch>
        </p:blipFill>
        <p:spPr>
          <a:xfrm>
            <a:off x="663750" y="1355250"/>
            <a:ext cx="10882150" cy="4979852"/>
          </a:xfrm>
          <a:prstGeom prst="rect">
            <a:avLst/>
          </a:prstGeom>
          <a:noFill/>
          <a:ln>
            <a:noFill/>
          </a:ln>
        </p:spPr>
      </p:pic>
      <p:sp>
        <p:nvSpPr>
          <p:cNvPr id="115" name="Google Shape;115;p15"/>
          <p:cNvSpPr txBox="1"/>
          <p:nvPr/>
        </p:nvSpPr>
        <p:spPr>
          <a:xfrm>
            <a:off x="1044750" y="877100"/>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dk1"/>
                </a:solidFill>
                <a:latin typeface="Lato"/>
                <a:ea typeface="Lato"/>
                <a:cs typeface="Lato"/>
                <a:sym typeface="Lato"/>
              </a:rPr>
              <a:t>Github : </a:t>
            </a:r>
            <a:r>
              <a:rPr lang="en-US" sz="1500" u="sng">
                <a:solidFill>
                  <a:schemeClr val="hlink"/>
                </a:solidFill>
                <a:latin typeface="Lato"/>
                <a:ea typeface="Lato"/>
                <a:cs typeface="Lato"/>
                <a:sym typeface="Lato"/>
                <a:hlinkClick r:id="rId4"/>
              </a:rPr>
              <a:t>https://github.com/…</a:t>
            </a:r>
            <a:r>
              <a:rPr lang="en-US" sz="1500">
                <a:solidFill>
                  <a:schemeClr val="dk1"/>
                </a:solidFill>
                <a:latin typeface="Lato"/>
                <a:ea typeface="Lato"/>
                <a:cs typeface="Lato"/>
                <a:sym typeface="Lato"/>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1072337" y="1146590"/>
            <a:ext cx="3222600" cy="5364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Clr>
                <a:srgbClr val="00689F"/>
              </a:buClr>
              <a:buSzPts val="2800"/>
              <a:buFont typeface="Bebas Neue"/>
              <a:buAutoNum type="arabicPeriod"/>
            </a:pPr>
            <a:r>
              <a:rPr b="1" lang="en-US" sz="2800">
                <a:solidFill>
                  <a:srgbClr val="00689F"/>
                </a:solidFill>
                <a:latin typeface="Bebas Neue"/>
                <a:ea typeface="Bebas Neue"/>
                <a:cs typeface="Bebas Neue"/>
                <a:sym typeface="Bebas Neue"/>
              </a:rPr>
              <a:t>Data Annotation</a:t>
            </a:r>
            <a:endParaRPr b="1" sz="2800">
              <a:solidFill>
                <a:srgbClr val="00689F"/>
              </a:solidFill>
              <a:latin typeface="Bebas Neue"/>
              <a:ea typeface="Bebas Neue"/>
              <a:cs typeface="Bebas Neue"/>
              <a:sym typeface="Bebas Neue"/>
            </a:endParaRPr>
          </a:p>
        </p:txBody>
      </p:sp>
      <p:grpSp>
        <p:nvGrpSpPr>
          <p:cNvPr id="121" name="Google Shape;121;p16"/>
          <p:cNvGrpSpPr/>
          <p:nvPr/>
        </p:nvGrpSpPr>
        <p:grpSpPr>
          <a:xfrm>
            <a:off x="11618904" y="850"/>
            <a:ext cx="573097" cy="6888452"/>
            <a:chOff x="7044522" y="850"/>
            <a:chExt cx="573097" cy="6888452"/>
          </a:xfrm>
        </p:grpSpPr>
        <p:sp>
          <p:nvSpPr>
            <p:cNvPr id="122" name="Google Shape;122;p16"/>
            <p:cNvSpPr/>
            <p:nvPr/>
          </p:nvSpPr>
          <p:spPr>
            <a:xfrm rot="-5400000">
              <a:off x="4072021" y="3260362"/>
              <a:ext cx="6805108" cy="286085"/>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16"/>
            <p:cNvSpPr/>
            <p:nvPr/>
          </p:nvSpPr>
          <p:spPr>
            <a:xfrm rot="-5400000">
              <a:off x="5258444" y="4530128"/>
              <a:ext cx="4145252" cy="573097"/>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4" name="Google Shape;124;p16"/>
          <p:cNvGrpSpPr/>
          <p:nvPr/>
        </p:nvGrpSpPr>
        <p:grpSpPr>
          <a:xfrm rot="10800000">
            <a:off x="-463" y="1"/>
            <a:ext cx="573097" cy="6888452"/>
            <a:chOff x="7044522" y="850"/>
            <a:chExt cx="573097" cy="6888452"/>
          </a:xfrm>
        </p:grpSpPr>
        <p:sp>
          <p:nvSpPr>
            <p:cNvPr id="125" name="Google Shape;125;p16"/>
            <p:cNvSpPr/>
            <p:nvPr/>
          </p:nvSpPr>
          <p:spPr>
            <a:xfrm rot="-5400000">
              <a:off x="4072021" y="3260362"/>
              <a:ext cx="6805108" cy="286085"/>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6"/>
            <p:cNvSpPr/>
            <p:nvPr/>
          </p:nvSpPr>
          <p:spPr>
            <a:xfrm rot="-5400000">
              <a:off x="5258444" y="4530128"/>
              <a:ext cx="4145252" cy="573097"/>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7" name="Google Shape;127;p16"/>
          <p:cNvSpPr txBox="1"/>
          <p:nvPr/>
        </p:nvSpPr>
        <p:spPr>
          <a:xfrm>
            <a:off x="1156325" y="1703050"/>
            <a:ext cx="9971100" cy="533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Lato"/>
                <a:ea typeface="Lato"/>
                <a:cs typeface="Lato"/>
                <a:sym typeface="Lato"/>
              </a:rPr>
              <a:t>After gathering images containing materials in indoor scenes, we have to prepare the pixel-wise annotations manually.</a:t>
            </a:r>
            <a:endParaRPr sz="1500">
              <a:latin typeface="Lato"/>
              <a:ea typeface="Lato"/>
              <a:cs typeface="Lato"/>
              <a:sym typeface="Lato"/>
            </a:endParaRPr>
          </a:p>
          <a:p>
            <a:pPr indent="0" lvl="0" marL="0" rtl="0" algn="l">
              <a:spcBef>
                <a:spcPts val="0"/>
              </a:spcBef>
              <a:spcAft>
                <a:spcPts val="0"/>
              </a:spcAft>
              <a:buNone/>
            </a:pPr>
            <a:r>
              <a:rPr lang="en-US" sz="1500">
                <a:latin typeface="Lato"/>
                <a:ea typeface="Lato"/>
                <a:cs typeface="Lato"/>
                <a:sym typeface="Lato"/>
              </a:rPr>
              <a:t>In our work, we used the computer vision annotation tool for the task of semantic segmentation.</a:t>
            </a:r>
            <a:endParaRPr sz="1500">
              <a:latin typeface="Lato"/>
              <a:ea typeface="Lato"/>
              <a:cs typeface="Lato"/>
              <a:sym typeface="Lato"/>
            </a:endParaRPr>
          </a:p>
          <a:p>
            <a:pPr indent="0" lvl="0" marL="0" rtl="0" algn="l">
              <a:spcBef>
                <a:spcPts val="0"/>
              </a:spcBef>
              <a:spcAft>
                <a:spcPts val="0"/>
              </a:spcAft>
              <a:buNone/>
            </a:pPr>
            <a:r>
              <a:rPr b="1" lang="en-US" sz="1500">
                <a:latin typeface="Lato"/>
                <a:ea typeface="Lato"/>
                <a:cs typeface="Lato"/>
                <a:sym typeface="Lato"/>
              </a:rPr>
              <a:t>Link :</a:t>
            </a:r>
            <a:r>
              <a:rPr lang="en-US" sz="1500">
                <a:latin typeface="Lato"/>
                <a:ea typeface="Lato"/>
                <a:cs typeface="Lato"/>
                <a:sym typeface="Lato"/>
              </a:rPr>
              <a:t>  </a:t>
            </a:r>
            <a:r>
              <a:rPr lang="en-US" sz="1500" u="sng">
                <a:solidFill>
                  <a:schemeClr val="hlink"/>
                </a:solidFill>
                <a:latin typeface="Lato"/>
                <a:ea typeface="Lato"/>
                <a:cs typeface="Lato"/>
                <a:sym typeface="Lato"/>
                <a:hlinkClick r:id="rId3"/>
              </a:rPr>
              <a:t>https://cvat.org/</a:t>
            </a:r>
            <a:r>
              <a:rPr lang="en-US" sz="1500">
                <a:latin typeface="Lato"/>
                <a:ea typeface="Lato"/>
                <a:cs typeface="Lato"/>
                <a:sym typeface="Lato"/>
              </a:rPr>
              <a:t>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US" sz="1500">
                <a:latin typeface="Lato"/>
                <a:ea typeface="Lato"/>
                <a:cs typeface="Lato"/>
                <a:sym typeface="Lato"/>
              </a:rPr>
              <a:t>Step 1 </a:t>
            </a:r>
            <a:r>
              <a:rPr lang="en-US" sz="1500">
                <a:latin typeface="Lato"/>
                <a:ea typeface="Lato"/>
                <a:cs typeface="Lato"/>
                <a:sym typeface="Lato"/>
              </a:rPr>
              <a:t>: Create a new project</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US" sz="1500">
                <a:latin typeface="Lato"/>
                <a:ea typeface="Lato"/>
                <a:cs typeface="Lato"/>
                <a:sym typeface="Lato"/>
              </a:rPr>
              <a:t>Step 2 </a:t>
            </a:r>
            <a:r>
              <a:rPr lang="en-US" sz="1500">
                <a:latin typeface="Lato"/>
                <a:ea typeface="Lato"/>
                <a:cs typeface="Lato"/>
                <a:sym typeface="Lato"/>
              </a:rPr>
              <a:t>: Create new task and configure labels of materials (segmentation classes)</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US" sz="1500">
                <a:latin typeface="Lato"/>
                <a:ea typeface="Lato"/>
                <a:cs typeface="Lato"/>
                <a:sym typeface="Lato"/>
              </a:rPr>
              <a:t>Step 3</a:t>
            </a:r>
            <a:r>
              <a:rPr lang="en-US" sz="1500">
                <a:latin typeface="Lato"/>
                <a:ea typeface="Lato"/>
                <a:cs typeface="Lato"/>
                <a:sym typeface="Lato"/>
              </a:rPr>
              <a:t> : Upload the original  images in the task</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US" sz="1500">
                <a:latin typeface="Lato"/>
                <a:ea typeface="Lato"/>
                <a:cs typeface="Lato"/>
                <a:sym typeface="Lato"/>
              </a:rPr>
              <a:t>Step 4</a:t>
            </a:r>
            <a:r>
              <a:rPr lang="en-US" sz="1500">
                <a:latin typeface="Lato"/>
                <a:ea typeface="Lato"/>
                <a:cs typeface="Lato"/>
                <a:sym typeface="Lato"/>
              </a:rPr>
              <a:t> : Start annotation. We can follow these tutorials : </a:t>
            </a:r>
            <a:endParaRPr sz="1500">
              <a:latin typeface="Lato"/>
              <a:ea typeface="Lato"/>
              <a:cs typeface="Lato"/>
              <a:sym typeface="Lato"/>
            </a:endParaRPr>
          </a:p>
          <a:p>
            <a:pPr indent="-323850" lvl="0" marL="457200" rtl="0" algn="l">
              <a:lnSpc>
                <a:spcPct val="115000"/>
              </a:lnSpc>
              <a:spcBef>
                <a:spcPts val="0"/>
              </a:spcBef>
              <a:spcAft>
                <a:spcPts val="0"/>
              </a:spcAft>
              <a:buSzPts val="1500"/>
              <a:buChar char="-"/>
            </a:pPr>
            <a:r>
              <a:rPr lang="en-US" sz="1500" u="sng">
                <a:solidFill>
                  <a:srgbClr val="1155CC"/>
                </a:solidFill>
                <a:hlinkClick r:id="rId4">
                  <a:extLst>
                    <a:ext uri="{A12FA001-AC4F-418D-AE19-62706E023703}">
                      <ahyp:hlinkClr val="tx"/>
                    </a:ext>
                  </a:extLst>
                </a:hlinkClick>
              </a:rPr>
              <a:t>https://drive.google.com/file/d/1zFKveXn82fudW71YJMA2xRLL27w9KryE/view?usp=sharing</a:t>
            </a:r>
            <a:r>
              <a:rPr lang="en-US" sz="1500">
                <a:solidFill>
                  <a:schemeClr val="dk1"/>
                </a:solidFill>
              </a:rPr>
              <a:t>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u="sng">
                <a:solidFill>
                  <a:srgbClr val="1155CC"/>
                </a:solidFill>
                <a:hlinkClick r:id="rId5">
                  <a:extLst>
                    <a:ext uri="{A12FA001-AC4F-418D-AE19-62706E023703}">
                      <ahyp:hlinkClr val="tx"/>
                    </a:ext>
                  </a:extLst>
                </a:hlinkClick>
              </a:rPr>
              <a:t>https://www.youtube.com/watch?v=Fh8oKuSUIPs</a:t>
            </a:r>
            <a:endParaRPr sz="1500">
              <a:solidFill>
                <a:schemeClr val="dk1"/>
              </a:solidFill>
            </a:endParaRPr>
          </a:p>
          <a:p>
            <a:pPr indent="0" lvl="0" marL="0" rtl="0" algn="l">
              <a:spcBef>
                <a:spcPts val="0"/>
              </a:spcBef>
              <a:spcAft>
                <a:spcPts val="0"/>
              </a:spcAft>
              <a:buNone/>
            </a:pPr>
            <a:r>
              <a:t/>
            </a:r>
            <a:endParaRPr sz="1500">
              <a:latin typeface="Lato"/>
              <a:ea typeface="Lato"/>
              <a:cs typeface="Lato"/>
              <a:sym typeface="Lato"/>
            </a:endParaRPr>
          </a:p>
        </p:txBody>
      </p:sp>
      <p:sp>
        <p:nvSpPr>
          <p:cNvPr id="128" name="Google Shape;128;p16"/>
          <p:cNvSpPr txBox="1"/>
          <p:nvPr>
            <p:ph type="title"/>
          </p:nvPr>
        </p:nvSpPr>
        <p:spPr>
          <a:xfrm>
            <a:off x="1064012" y="278040"/>
            <a:ext cx="32226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689F"/>
              </a:buClr>
              <a:buSzPts val="2800"/>
              <a:buFont typeface="Roboto"/>
              <a:buNone/>
            </a:pPr>
            <a:r>
              <a:rPr b="1" lang="en-US" sz="2800" u="sng">
                <a:solidFill>
                  <a:srgbClr val="15A0B6"/>
                </a:solidFill>
                <a:latin typeface="Bebas Neue"/>
                <a:ea typeface="Bebas Neue"/>
                <a:cs typeface="Bebas Neue"/>
                <a:sym typeface="Bebas Neue"/>
              </a:rPr>
              <a:t>i. </a:t>
            </a:r>
            <a:r>
              <a:rPr b="1" lang="en-US" sz="2800" u="sng">
                <a:solidFill>
                  <a:srgbClr val="15A0B6"/>
                </a:solidFill>
                <a:latin typeface="Bebas Neue"/>
                <a:ea typeface="Bebas Neue"/>
                <a:cs typeface="Bebas Neue"/>
                <a:sym typeface="Bebas Neue"/>
              </a:rPr>
              <a:t>Data pREPARATION</a:t>
            </a:r>
            <a:endParaRPr b="1" sz="2800" u="sng">
              <a:solidFill>
                <a:srgbClr val="15A0B6"/>
              </a:solidFill>
              <a:latin typeface="Bebas Neue"/>
              <a:ea typeface="Bebas Neue"/>
              <a:cs typeface="Bebas Neue"/>
              <a:sym typeface="Bebas Neue"/>
            </a:endParaRPr>
          </a:p>
        </p:txBody>
      </p:sp>
      <p:pic>
        <p:nvPicPr>
          <p:cNvPr id="129" name="Google Shape;129;p16"/>
          <p:cNvPicPr preferRelativeResize="0"/>
          <p:nvPr/>
        </p:nvPicPr>
        <p:blipFill>
          <a:blip r:embed="rId6">
            <a:alphaModFix/>
          </a:blip>
          <a:stretch>
            <a:fillRect/>
          </a:stretch>
        </p:blipFill>
        <p:spPr>
          <a:xfrm>
            <a:off x="1156325" y="3899650"/>
            <a:ext cx="9971100" cy="12514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17"/>
          <p:cNvGrpSpPr/>
          <p:nvPr/>
        </p:nvGrpSpPr>
        <p:grpSpPr>
          <a:xfrm>
            <a:off x="11618904" y="759"/>
            <a:ext cx="573211" cy="6888544"/>
            <a:chOff x="7044522" y="759"/>
            <a:chExt cx="573211" cy="6888544"/>
          </a:xfrm>
        </p:grpSpPr>
        <p:sp>
          <p:nvSpPr>
            <p:cNvPr id="135" name="Google Shape;135;p17"/>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17"/>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37" name="Google Shape;137;p17"/>
          <p:cNvGrpSpPr/>
          <p:nvPr/>
        </p:nvGrpSpPr>
        <p:grpSpPr>
          <a:xfrm rot="10800000">
            <a:off x="-577" y="1"/>
            <a:ext cx="573211" cy="6888544"/>
            <a:chOff x="7044522" y="759"/>
            <a:chExt cx="573211" cy="6888544"/>
          </a:xfrm>
        </p:grpSpPr>
        <p:sp>
          <p:nvSpPr>
            <p:cNvPr id="138" name="Google Shape;138;p17"/>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17"/>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140" name="Google Shape;140;p17"/>
          <p:cNvPicPr preferRelativeResize="0"/>
          <p:nvPr/>
        </p:nvPicPr>
        <p:blipFill rotWithShape="1">
          <a:blip r:embed="rId3">
            <a:alphaModFix/>
          </a:blip>
          <a:srcRect b="0" l="0" r="0" t="12960"/>
          <a:stretch/>
        </p:blipFill>
        <p:spPr>
          <a:xfrm>
            <a:off x="2498363" y="2261500"/>
            <a:ext cx="9034075" cy="4420875"/>
          </a:xfrm>
          <a:prstGeom prst="rect">
            <a:avLst/>
          </a:prstGeom>
          <a:noFill/>
          <a:ln>
            <a:noFill/>
          </a:ln>
        </p:spPr>
      </p:pic>
      <p:pic>
        <p:nvPicPr>
          <p:cNvPr id="141" name="Google Shape;141;p17"/>
          <p:cNvPicPr preferRelativeResize="0"/>
          <p:nvPr/>
        </p:nvPicPr>
        <p:blipFill rotWithShape="1">
          <a:blip r:embed="rId4">
            <a:alphaModFix/>
          </a:blip>
          <a:srcRect b="3392" l="5364" r="19605" t="23811"/>
          <a:stretch/>
        </p:blipFill>
        <p:spPr>
          <a:xfrm>
            <a:off x="2498372" y="301350"/>
            <a:ext cx="2944901" cy="1606301"/>
          </a:xfrm>
          <a:prstGeom prst="rect">
            <a:avLst/>
          </a:prstGeom>
          <a:noFill/>
          <a:ln>
            <a:noFill/>
          </a:ln>
        </p:spPr>
      </p:pic>
      <p:sp>
        <p:nvSpPr>
          <p:cNvPr id="142" name="Google Shape;142;p17"/>
          <p:cNvSpPr txBox="1"/>
          <p:nvPr/>
        </p:nvSpPr>
        <p:spPr>
          <a:xfrm>
            <a:off x="817600" y="1000550"/>
            <a:ext cx="65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Original Image</a:t>
            </a:r>
            <a:endParaRPr b="1">
              <a:latin typeface="Calibri"/>
              <a:ea typeface="Calibri"/>
              <a:cs typeface="Calibri"/>
              <a:sym typeface="Calibri"/>
            </a:endParaRPr>
          </a:p>
        </p:txBody>
      </p:sp>
      <p:sp>
        <p:nvSpPr>
          <p:cNvPr id="143" name="Google Shape;143;p17"/>
          <p:cNvSpPr txBox="1"/>
          <p:nvPr/>
        </p:nvSpPr>
        <p:spPr>
          <a:xfrm>
            <a:off x="749250" y="4271838"/>
            <a:ext cx="65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Segmentation Mask</a:t>
            </a:r>
            <a:endParaRPr b="1">
              <a:latin typeface="Calibri"/>
              <a:ea typeface="Calibri"/>
              <a:cs typeface="Calibri"/>
              <a:sym typeface="Calibri"/>
            </a:endParaRPr>
          </a:p>
        </p:txBody>
      </p:sp>
      <p:cxnSp>
        <p:nvCxnSpPr>
          <p:cNvPr id="144" name="Google Shape;144;p17"/>
          <p:cNvCxnSpPr/>
          <p:nvPr/>
        </p:nvCxnSpPr>
        <p:spPr>
          <a:xfrm>
            <a:off x="1444150" y="1695450"/>
            <a:ext cx="0" cy="2278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18"/>
          <p:cNvGrpSpPr/>
          <p:nvPr/>
        </p:nvGrpSpPr>
        <p:grpSpPr>
          <a:xfrm>
            <a:off x="11618904" y="759"/>
            <a:ext cx="573211" cy="6888544"/>
            <a:chOff x="7044522" y="759"/>
            <a:chExt cx="573211" cy="6888544"/>
          </a:xfrm>
        </p:grpSpPr>
        <p:sp>
          <p:nvSpPr>
            <p:cNvPr id="150" name="Google Shape;150;p18"/>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18"/>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52" name="Google Shape;152;p18"/>
          <p:cNvGrpSpPr/>
          <p:nvPr/>
        </p:nvGrpSpPr>
        <p:grpSpPr>
          <a:xfrm rot="10800000">
            <a:off x="-577" y="1"/>
            <a:ext cx="573211" cy="6888544"/>
            <a:chOff x="7044522" y="759"/>
            <a:chExt cx="573211" cy="6888544"/>
          </a:xfrm>
        </p:grpSpPr>
        <p:sp>
          <p:nvSpPr>
            <p:cNvPr id="153" name="Google Shape;153;p18"/>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18"/>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55" name="Google Shape;155;p18"/>
          <p:cNvSpPr txBox="1"/>
          <p:nvPr/>
        </p:nvSpPr>
        <p:spPr>
          <a:xfrm>
            <a:off x="809013" y="2185325"/>
            <a:ext cx="9776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Lato"/>
                <a:ea typeface="Lato"/>
                <a:cs typeface="Lato"/>
                <a:sym typeface="Lato"/>
              </a:rPr>
              <a:t>Step 5 : </a:t>
            </a:r>
            <a:r>
              <a:rPr lang="en-US" sz="1500">
                <a:latin typeface="Lato"/>
                <a:ea typeface="Lato"/>
                <a:cs typeface="Lato"/>
                <a:sym typeface="Lato"/>
              </a:rPr>
              <a:t>After preparing the pixel-level annotations of our data, we download </a:t>
            </a:r>
            <a:endParaRPr sz="1500">
              <a:latin typeface="Lato"/>
              <a:ea typeface="Lato"/>
              <a:cs typeface="Lato"/>
              <a:sym typeface="Lato"/>
            </a:endParaRPr>
          </a:p>
          <a:p>
            <a:pPr indent="0" lvl="0" marL="0" rtl="0" algn="l">
              <a:spcBef>
                <a:spcPts val="0"/>
              </a:spcBef>
              <a:spcAft>
                <a:spcPts val="0"/>
              </a:spcAft>
              <a:buNone/>
            </a:pPr>
            <a:r>
              <a:rPr lang="en-US" sz="1500">
                <a:latin typeface="Lato"/>
                <a:ea typeface="Lato"/>
                <a:cs typeface="Lato"/>
                <a:sym typeface="Lato"/>
              </a:rPr>
              <a:t>masks from the </a:t>
            </a:r>
            <a:r>
              <a:rPr b="1" lang="en-US" sz="1500">
                <a:latin typeface="Lato"/>
                <a:ea typeface="Lato"/>
                <a:cs typeface="Lato"/>
                <a:sym typeface="Lato"/>
              </a:rPr>
              <a:t>CVAT </a:t>
            </a:r>
            <a:r>
              <a:rPr lang="en-US" sz="1500">
                <a:latin typeface="Lato"/>
                <a:ea typeface="Lato"/>
                <a:cs typeface="Lato"/>
                <a:sym typeface="Lato"/>
              </a:rPr>
              <a:t>in the png format.</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p:txBody>
      </p:sp>
      <p:pic>
        <p:nvPicPr>
          <p:cNvPr id="156" name="Google Shape;156;p18"/>
          <p:cNvPicPr preferRelativeResize="0"/>
          <p:nvPr/>
        </p:nvPicPr>
        <p:blipFill rotWithShape="1">
          <a:blip r:embed="rId3">
            <a:alphaModFix/>
          </a:blip>
          <a:srcRect b="7467" l="0" r="75935" t="12493"/>
          <a:stretch/>
        </p:blipFill>
        <p:spPr>
          <a:xfrm>
            <a:off x="7854325" y="179775"/>
            <a:ext cx="3634048" cy="6795450"/>
          </a:xfrm>
          <a:prstGeom prst="rect">
            <a:avLst/>
          </a:prstGeom>
          <a:noFill/>
          <a:ln>
            <a:noFill/>
          </a:ln>
        </p:spPr>
      </p:pic>
      <p:sp>
        <p:nvSpPr>
          <p:cNvPr id="157" name="Google Shape;157;p18"/>
          <p:cNvSpPr/>
          <p:nvPr/>
        </p:nvSpPr>
        <p:spPr>
          <a:xfrm>
            <a:off x="9726175" y="5887775"/>
            <a:ext cx="1549200" cy="3189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158" name="Google Shape;158;p18"/>
          <p:cNvSpPr/>
          <p:nvPr/>
        </p:nvSpPr>
        <p:spPr>
          <a:xfrm>
            <a:off x="7854325" y="1825125"/>
            <a:ext cx="1735200" cy="3189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cxnSp>
        <p:nvCxnSpPr>
          <p:cNvPr id="159" name="Google Shape;159;p18"/>
          <p:cNvCxnSpPr/>
          <p:nvPr/>
        </p:nvCxnSpPr>
        <p:spPr>
          <a:xfrm rot="10800000">
            <a:off x="9247625" y="2185325"/>
            <a:ext cx="91200" cy="39870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18"/>
          <p:cNvCxnSpPr/>
          <p:nvPr/>
        </p:nvCxnSpPr>
        <p:spPr>
          <a:xfrm rot="10800000">
            <a:off x="10979200" y="6274800"/>
            <a:ext cx="125400" cy="353400"/>
          </a:xfrm>
          <a:prstGeom prst="straightConnector1">
            <a:avLst/>
          </a:prstGeom>
          <a:noFill/>
          <a:ln cap="flat" cmpd="sng" w="9525">
            <a:solidFill>
              <a:schemeClr val="dk2"/>
            </a:solidFill>
            <a:prstDash val="solid"/>
            <a:round/>
            <a:headEnd len="med" w="med" type="none"/>
            <a:tailEnd len="med" w="med" type="triangle"/>
          </a:ln>
        </p:spPr>
      </p:cxnSp>
      <p:pic>
        <p:nvPicPr>
          <p:cNvPr id="161" name="Google Shape;161;p18"/>
          <p:cNvPicPr preferRelativeResize="0"/>
          <p:nvPr/>
        </p:nvPicPr>
        <p:blipFill rotWithShape="1">
          <a:blip r:embed="rId4">
            <a:alphaModFix/>
          </a:blip>
          <a:srcRect b="15827" l="12500" r="3268" t="35218"/>
          <a:stretch/>
        </p:blipFill>
        <p:spPr>
          <a:xfrm>
            <a:off x="809025" y="3475900"/>
            <a:ext cx="6833500" cy="22329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1105203" y="594200"/>
            <a:ext cx="31527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689F"/>
              </a:buClr>
              <a:buSzPts val="2800"/>
              <a:buFont typeface="Roboto"/>
              <a:buNone/>
            </a:pPr>
            <a:r>
              <a:rPr b="1" lang="en-US" sz="2800">
                <a:solidFill>
                  <a:srgbClr val="00689F"/>
                </a:solidFill>
                <a:latin typeface="Bebas Neue"/>
                <a:ea typeface="Bebas Neue"/>
                <a:cs typeface="Bebas Neue"/>
                <a:sym typeface="Bebas Neue"/>
              </a:rPr>
              <a:t>2- dataset Preparation</a:t>
            </a:r>
            <a:endParaRPr b="1" sz="2800">
              <a:solidFill>
                <a:srgbClr val="00689F"/>
              </a:solidFill>
              <a:latin typeface="Bebas Neue"/>
              <a:ea typeface="Bebas Neue"/>
              <a:cs typeface="Bebas Neue"/>
              <a:sym typeface="Bebas Neue"/>
            </a:endParaRPr>
          </a:p>
        </p:txBody>
      </p:sp>
      <p:grpSp>
        <p:nvGrpSpPr>
          <p:cNvPr id="167" name="Google Shape;167;p19"/>
          <p:cNvGrpSpPr/>
          <p:nvPr/>
        </p:nvGrpSpPr>
        <p:grpSpPr>
          <a:xfrm>
            <a:off x="11618904" y="759"/>
            <a:ext cx="573211" cy="6888544"/>
            <a:chOff x="7044522" y="759"/>
            <a:chExt cx="573211" cy="6888544"/>
          </a:xfrm>
        </p:grpSpPr>
        <p:sp>
          <p:nvSpPr>
            <p:cNvPr id="168" name="Google Shape;168;p19"/>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19"/>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70" name="Google Shape;170;p19"/>
          <p:cNvGrpSpPr/>
          <p:nvPr/>
        </p:nvGrpSpPr>
        <p:grpSpPr>
          <a:xfrm rot="10800000">
            <a:off x="-577" y="1"/>
            <a:ext cx="573211" cy="6888544"/>
            <a:chOff x="7044522" y="759"/>
            <a:chExt cx="573211" cy="6888544"/>
          </a:xfrm>
        </p:grpSpPr>
        <p:sp>
          <p:nvSpPr>
            <p:cNvPr id="171" name="Google Shape;171;p19"/>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19"/>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73" name="Google Shape;173;p19"/>
          <p:cNvSpPr txBox="1"/>
          <p:nvPr/>
        </p:nvSpPr>
        <p:spPr>
          <a:xfrm>
            <a:off x="1131513" y="2225400"/>
            <a:ext cx="9776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Lato"/>
                <a:ea typeface="Lato"/>
                <a:cs typeface="Lato"/>
                <a:sym typeface="Lato"/>
              </a:rPr>
              <a:t>Our </a:t>
            </a:r>
            <a:r>
              <a:rPr lang="en-US" sz="1500">
                <a:latin typeface="Lato"/>
                <a:ea typeface="Lato"/>
                <a:cs typeface="Lato"/>
                <a:sym typeface="Lato"/>
              </a:rPr>
              <a:t>dataset is composed of three parts :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b="1" lang="en-US" sz="1500">
                <a:latin typeface="Lato"/>
                <a:ea typeface="Lato"/>
                <a:cs typeface="Lato"/>
                <a:sym typeface="Lato"/>
              </a:rPr>
              <a:t>JPEGImages : </a:t>
            </a:r>
            <a:r>
              <a:rPr lang="en-US" sz="1500">
                <a:latin typeface="Lato"/>
                <a:ea typeface="Lato"/>
                <a:cs typeface="Lato"/>
                <a:sym typeface="Lato"/>
              </a:rPr>
              <a:t>folder containing the original images </a:t>
            </a:r>
            <a:endParaRPr sz="1500">
              <a:latin typeface="Lato"/>
              <a:ea typeface="Lato"/>
              <a:cs typeface="Lato"/>
              <a:sym typeface="Lato"/>
            </a:endParaRPr>
          </a:p>
          <a:p>
            <a:pPr indent="0" lvl="0" marL="457200" rtl="0" algn="l">
              <a:spcBef>
                <a:spcPts val="0"/>
              </a:spcBef>
              <a:spcAft>
                <a:spcPts val="0"/>
              </a:spcAft>
              <a:buNone/>
            </a:pPr>
            <a:r>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b="1" lang="en-US" sz="1500">
                <a:latin typeface="Lato"/>
                <a:ea typeface="Lato"/>
                <a:cs typeface="Lato"/>
                <a:sym typeface="Lato"/>
              </a:rPr>
              <a:t>SegmentationClass : </a:t>
            </a:r>
            <a:r>
              <a:rPr lang="en-US" sz="1500">
                <a:latin typeface="Lato"/>
                <a:ea typeface="Lato"/>
                <a:cs typeface="Lato"/>
                <a:sym typeface="Lato"/>
              </a:rPr>
              <a:t>folder containing</a:t>
            </a:r>
            <a:r>
              <a:rPr b="1" lang="en-US" sz="1500">
                <a:latin typeface="Lato"/>
                <a:ea typeface="Lato"/>
                <a:cs typeface="Lato"/>
                <a:sym typeface="Lato"/>
              </a:rPr>
              <a:t> </a:t>
            </a:r>
            <a:r>
              <a:rPr lang="en-US" sz="1500">
                <a:latin typeface="Lato"/>
                <a:ea typeface="Lato"/>
                <a:cs typeface="Lato"/>
                <a:sym typeface="Lato"/>
              </a:rPr>
              <a:t>masks in the png format having </a:t>
            </a:r>
            <a:endParaRPr sz="1500">
              <a:latin typeface="Lato"/>
              <a:ea typeface="Lato"/>
              <a:cs typeface="Lato"/>
              <a:sym typeface="Lato"/>
            </a:endParaRPr>
          </a:p>
          <a:p>
            <a:pPr indent="0" lvl="0" marL="457200" rtl="0" algn="l">
              <a:spcBef>
                <a:spcPts val="0"/>
              </a:spcBef>
              <a:spcAft>
                <a:spcPts val="0"/>
              </a:spcAft>
              <a:buNone/>
            </a:pPr>
            <a:r>
              <a:rPr lang="en-US" sz="1500">
                <a:latin typeface="Lato"/>
                <a:ea typeface="Lato"/>
                <a:cs typeface="Lato"/>
                <a:sym typeface="Lato"/>
              </a:rPr>
              <a:t>the same </a:t>
            </a:r>
            <a:r>
              <a:rPr lang="en-US" sz="1500" u="sng">
                <a:latin typeface="Lato"/>
                <a:ea typeface="Lato"/>
                <a:cs typeface="Lato"/>
                <a:sym typeface="Lato"/>
              </a:rPr>
              <a:t>id_image </a:t>
            </a:r>
            <a:r>
              <a:rPr lang="en-US" sz="1500">
                <a:latin typeface="Lato"/>
                <a:ea typeface="Lato"/>
                <a:cs typeface="Lato"/>
                <a:sym typeface="Lato"/>
              </a:rPr>
              <a:t>of the original images and also the same </a:t>
            </a:r>
            <a:r>
              <a:rPr lang="en-US" sz="1500" u="sng">
                <a:latin typeface="Lato"/>
                <a:ea typeface="Lato"/>
                <a:cs typeface="Lato"/>
                <a:sym typeface="Lato"/>
              </a:rPr>
              <a:t>dimensions</a:t>
            </a:r>
            <a:r>
              <a:rPr lang="en-US" sz="1500">
                <a:latin typeface="Lato"/>
                <a:ea typeface="Lato"/>
                <a:cs typeface="Lato"/>
                <a:sym typeface="Lato"/>
              </a:rPr>
              <a:t>.</a:t>
            </a:r>
            <a:endParaRPr sz="1500">
              <a:latin typeface="Lato"/>
              <a:ea typeface="Lato"/>
              <a:cs typeface="Lato"/>
              <a:sym typeface="Lato"/>
            </a:endParaRPr>
          </a:p>
          <a:p>
            <a:pPr indent="0" lvl="0" marL="457200" rtl="0" algn="l">
              <a:spcBef>
                <a:spcPts val="0"/>
              </a:spcBef>
              <a:spcAft>
                <a:spcPts val="0"/>
              </a:spcAft>
              <a:buNone/>
            </a:pPr>
            <a:r>
              <a:t/>
            </a:r>
            <a:endParaRPr sz="1500">
              <a:latin typeface="Lato"/>
              <a:ea typeface="Lato"/>
              <a:cs typeface="Lato"/>
              <a:sym typeface="Lato"/>
            </a:endParaRPr>
          </a:p>
          <a:p>
            <a:pPr indent="-323850" lvl="0" marL="457200" rtl="0" algn="l">
              <a:spcBef>
                <a:spcPts val="0"/>
              </a:spcBef>
              <a:spcAft>
                <a:spcPts val="0"/>
              </a:spcAft>
              <a:buSzPts val="1500"/>
              <a:buFont typeface="Lato"/>
              <a:buChar char="-"/>
            </a:pPr>
            <a:r>
              <a:rPr b="1" lang="en-US" sz="1500">
                <a:latin typeface="Lato"/>
                <a:ea typeface="Lato"/>
                <a:cs typeface="Lato"/>
                <a:sym typeface="Lato"/>
              </a:rPr>
              <a:t>ImageSets : </a:t>
            </a:r>
            <a:r>
              <a:rPr lang="en-US" sz="1500">
                <a:latin typeface="Lato"/>
                <a:ea typeface="Lato"/>
                <a:cs typeface="Lato"/>
                <a:sym typeface="Lato"/>
              </a:rPr>
              <a:t>containing the following text files : </a:t>
            </a:r>
            <a:endParaRPr sz="1500">
              <a:latin typeface="Lato"/>
              <a:ea typeface="Lato"/>
              <a:cs typeface="Lato"/>
              <a:sym typeface="Lato"/>
            </a:endParaRPr>
          </a:p>
          <a:p>
            <a:pPr indent="-323850" lvl="1" marL="914400" rtl="0" algn="l">
              <a:spcBef>
                <a:spcPts val="0"/>
              </a:spcBef>
              <a:spcAft>
                <a:spcPts val="0"/>
              </a:spcAft>
              <a:buSzPts val="1500"/>
              <a:buFont typeface="Lato"/>
              <a:buChar char="-"/>
            </a:pPr>
            <a:r>
              <a:rPr lang="en-US" sz="1500">
                <a:latin typeface="Lato"/>
                <a:ea typeface="Lato"/>
                <a:cs typeface="Lato"/>
                <a:sym typeface="Lato"/>
              </a:rPr>
              <a:t>train.txt </a:t>
            </a:r>
            <a:endParaRPr sz="1500">
              <a:latin typeface="Lato"/>
              <a:ea typeface="Lato"/>
              <a:cs typeface="Lato"/>
              <a:sym typeface="Lato"/>
            </a:endParaRPr>
          </a:p>
          <a:p>
            <a:pPr indent="-323850" lvl="1" marL="914400" rtl="0" algn="l">
              <a:spcBef>
                <a:spcPts val="0"/>
              </a:spcBef>
              <a:spcAft>
                <a:spcPts val="0"/>
              </a:spcAft>
              <a:buSzPts val="1500"/>
              <a:buFont typeface="Lato"/>
              <a:buChar char="-"/>
            </a:pPr>
            <a:r>
              <a:rPr lang="en-US" sz="1500">
                <a:latin typeface="Lato"/>
                <a:ea typeface="Lato"/>
                <a:cs typeface="Lato"/>
                <a:sym typeface="Lato"/>
              </a:rPr>
              <a:t>val.txt</a:t>
            </a:r>
            <a:endParaRPr sz="1500">
              <a:latin typeface="Lato"/>
              <a:ea typeface="Lato"/>
              <a:cs typeface="Lato"/>
              <a:sym typeface="Lato"/>
            </a:endParaRPr>
          </a:p>
          <a:p>
            <a:pPr indent="-323850" lvl="1" marL="914400" rtl="0" algn="l">
              <a:spcBef>
                <a:spcPts val="0"/>
              </a:spcBef>
              <a:spcAft>
                <a:spcPts val="0"/>
              </a:spcAft>
              <a:buSzPts val="1500"/>
              <a:buFont typeface="Lato"/>
              <a:buChar char="-"/>
            </a:pPr>
            <a:r>
              <a:rPr lang="en-US" sz="1500">
                <a:latin typeface="Lato"/>
                <a:ea typeface="Lato"/>
                <a:cs typeface="Lato"/>
                <a:sym typeface="Lato"/>
              </a:rPr>
              <a:t>test.txt</a:t>
            </a:r>
            <a:endParaRPr sz="1500">
              <a:latin typeface="Lato"/>
              <a:ea typeface="Lato"/>
              <a:cs typeface="Lato"/>
              <a:sym typeface="Lato"/>
            </a:endParaRPr>
          </a:p>
          <a:p>
            <a:pPr indent="-323850" lvl="1" marL="914400" rtl="0" algn="l">
              <a:spcBef>
                <a:spcPts val="0"/>
              </a:spcBef>
              <a:spcAft>
                <a:spcPts val="0"/>
              </a:spcAft>
              <a:buSzPts val="1500"/>
              <a:buFont typeface="Lato"/>
              <a:buChar char="-"/>
            </a:pPr>
            <a:r>
              <a:rPr lang="en-US" sz="1500">
                <a:latin typeface="Lato"/>
                <a:ea typeface="Lato"/>
                <a:cs typeface="Lato"/>
                <a:sym typeface="Lato"/>
              </a:rPr>
              <a:t>trainval.txt</a:t>
            </a:r>
            <a:endParaRPr sz="1500">
              <a:latin typeface="Lato"/>
              <a:ea typeface="Lato"/>
              <a:cs typeface="Lato"/>
              <a:sym typeface="Lato"/>
            </a:endParaRPr>
          </a:p>
        </p:txBody>
      </p:sp>
      <p:pic>
        <p:nvPicPr>
          <p:cNvPr id="174" name="Google Shape;174;p19"/>
          <p:cNvPicPr preferRelativeResize="0"/>
          <p:nvPr/>
        </p:nvPicPr>
        <p:blipFill rotWithShape="1">
          <a:blip r:embed="rId3">
            <a:alphaModFix/>
          </a:blip>
          <a:srcRect b="21567" l="0" r="75865" t="12776"/>
          <a:stretch/>
        </p:blipFill>
        <p:spPr>
          <a:xfrm>
            <a:off x="7928325" y="1592925"/>
            <a:ext cx="3540827" cy="4407874"/>
          </a:xfrm>
          <a:prstGeom prst="rect">
            <a:avLst/>
          </a:prstGeom>
          <a:noFill/>
          <a:ln>
            <a:noFill/>
          </a:ln>
        </p:spPr>
      </p:pic>
      <p:sp>
        <p:nvSpPr>
          <p:cNvPr id="175" name="Google Shape;175;p19"/>
          <p:cNvSpPr/>
          <p:nvPr/>
        </p:nvSpPr>
        <p:spPr>
          <a:xfrm>
            <a:off x="9475550" y="1467625"/>
            <a:ext cx="455700" cy="28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txBox="1"/>
          <p:nvPr/>
        </p:nvSpPr>
        <p:spPr>
          <a:xfrm>
            <a:off x="1131525" y="1537925"/>
            <a:ext cx="67416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solidFill>
                  <a:schemeClr val="accent1"/>
                </a:solidFill>
                <a:latin typeface="Lato"/>
                <a:ea typeface="Lato"/>
                <a:cs typeface="Lato"/>
                <a:sym typeface="Lato"/>
              </a:rPr>
              <a:t>HRIM2021 (Hydrogen Research Institute Materials 2021) :</a:t>
            </a:r>
            <a:endParaRPr b="1" sz="16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105203" y="822800"/>
            <a:ext cx="31527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689F"/>
              </a:buClr>
              <a:buSzPts val="2800"/>
              <a:buFont typeface="Roboto"/>
              <a:buNone/>
            </a:pPr>
            <a:r>
              <a:rPr b="1" lang="en-US" sz="2800">
                <a:solidFill>
                  <a:srgbClr val="00689F"/>
                </a:solidFill>
                <a:latin typeface="Bebas Neue"/>
                <a:ea typeface="Bebas Neue"/>
                <a:cs typeface="Bebas Neue"/>
                <a:sym typeface="Bebas Neue"/>
              </a:rPr>
              <a:t>3</a:t>
            </a:r>
            <a:r>
              <a:rPr b="1" lang="en-US" sz="2800">
                <a:solidFill>
                  <a:srgbClr val="00689F"/>
                </a:solidFill>
                <a:latin typeface="Bebas Neue"/>
                <a:ea typeface="Bebas Neue"/>
                <a:cs typeface="Bebas Neue"/>
                <a:sym typeface="Bebas Neue"/>
              </a:rPr>
              <a:t>- DAta augmentation</a:t>
            </a:r>
            <a:endParaRPr b="1" sz="2800">
              <a:solidFill>
                <a:srgbClr val="00689F"/>
              </a:solidFill>
              <a:latin typeface="Bebas Neue"/>
              <a:ea typeface="Bebas Neue"/>
              <a:cs typeface="Bebas Neue"/>
              <a:sym typeface="Bebas Neue"/>
            </a:endParaRPr>
          </a:p>
        </p:txBody>
      </p:sp>
      <p:grpSp>
        <p:nvGrpSpPr>
          <p:cNvPr id="182" name="Google Shape;182;p20"/>
          <p:cNvGrpSpPr/>
          <p:nvPr/>
        </p:nvGrpSpPr>
        <p:grpSpPr>
          <a:xfrm>
            <a:off x="11618904" y="759"/>
            <a:ext cx="573211" cy="6888544"/>
            <a:chOff x="7044522" y="759"/>
            <a:chExt cx="573211" cy="6888544"/>
          </a:xfrm>
        </p:grpSpPr>
        <p:sp>
          <p:nvSpPr>
            <p:cNvPr id="183" name="Google Shape;183;p20"/>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4" name="Google Shape;184;p20"/>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85" name="Google Shape;185;p20"/>
          <p:cNvGrpSpPr/>
          <p:nvPr/>
        </p:nvGrpSpPr>
        <p:grpSpPr>
          <a:xfrm rot="10800000">
            <a:off x="-577" y="1"/>
            <a:ext cx="573211" cy="6888544"/>
            <a:chOff x="7044522" y="759"/>
            <a:chExt cx="573211" cy="6888544"/>
          </a:xfrm>
        </p:grpSpPr>
        <p:sp>
          <p:nvSpPr>
            <p:cNvPr id="186" name="Google Shape;186;p20"/>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20"/>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88" name="Google Shape;188;p20"/>
          <p:cNvSpPr txBox="1"/>
          <p:nvPr/>
        </p:nvSpPr>
        <p:spPr>
          <a:xfrm>
            <a:off x="1138550" y="1544300"/>
            <a:ext cx="10030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To avoid model overfitting, we used Albumentations, the python library for image augmentation to do spatial-level transformations and pixel-level transformations for both images and masks.</a:t>
            </a:r>
            <a:endParaRPr sz="1600"/>
          </a:p>
        </p:txBody>
      </p:sp>
      <p:sp>
        <p:nvSpPr>
          <p:cNvPr id="189" name="Google Shape;189;p20"/>
          <p:cNvSpPr txBox="1"/>
          <p:nvPr/>
        </p:nvSpPr>
        <p:spPr>
          <a:xfrm>
            <a:off x="1228275" y="4048550"/>
            <a:ext cx="829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To prepare augmented data, we can simply run:</a:t>
            </a:r>
            <a:endParaRPr sz="1600"/>
          </a:p>
        </p:txBody>
      </p:sp>
      <p:sp>
        <p:nvSpPr>
          <p:cNvPr id="190" name="Google Shape;190;p20"/>
          <p:cNvSpPr txBox="1"/>
          <p:nvPr/>
        </p:nvSpPr>
        <p:spPr>
          <a:xfrm>
            <a:off x="1230063" y="4604325"/>
            <a:ext cx="973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!python ./utils/data_augmentation.py  --JPEGImages path_to_images_folder  --SegmentationClass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path_to_png_masks_folder  --output output_folder</a:t>
            </a:r>
            <a:endParaRPr b="1"/>
          </a:p>
          <a:p>
            <a:pPr indent="0" lvl="0" marL="0" rtl="0" algn="l">
              <a:spcBef>
                <a:spcPts val="0"/>
              </a:spcBef>
              <a:spcAft>
                <a:spcPts val="0"/>
              </a:spcAft>
              <a:buNone/>
            </a:pPr>
            <a:r>
              <a:t/>
            </a:r>
            <a:endParaRPr b="1"/>
          </a:p>
        </p:txBody>
      </p:sp>
      <p:pic>
        <p:nvPicPr>
          <p:cNvPr id="191" name="Google Shape;191;p20"/>
          <p:cNvPicPr preferRelativeResize="0"/>
          <p:nvPr/>
        </p:nvPicPr>
        <p:blipFill>
          <a:blip r:embed="rId3">
            <a:alphaModFix/>
          </a:blip>
          <a:stretch>
            <a:fillRect/>
          </a:stretch>
        </p:blipFill>
        <p:spPr>
          <a:xfrm>
            <a:off x="3893534" y="2670550"/>
            <a:ext cx="3851641" cy="91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grpSp>
        <p:nvGrpSpPr>
          <p:cNvPr id="196" name="Google Shape;196;p21"/>
          <p:cNvGrpSpPr/>
          <p:nvPr/>
        </p:nvGrpSpPr>
        <p:grpSpPr>
          <a:xfrm>
            <a:off x="11618904" y="759"/>
            <a:ext cx="573211" cy="6888544"/>
            <a:chOff x="7044522" y="759"/>
            <a:chExt cx="573211" cy="6888544"/>
          </a:xfrm>
        </p:grpSpPr>
        <p:sp>
          <p:nvSpPr>
            <p:cNvPr id="197" name="Google Shape;197;p21"/>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21"/>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99" name="Google Shape;199;p21"/>
          <p:cNvGrpSpPr/>
          <p:nvPr/>
        </p:nvGrpSpPr>
        <p:grpSpPr>
          <a:xfrm rot="10800000">
            <a:off x="-577" y="1"/>
            <a:ext cx="573211" cy="6888544"/>
            <a:chOff x="7044522" y="759"/>
            <a:chExt cx="573211" cy="6888544"/>
          </a:xfrm>
        </p:grpSpPr>
        <p:sp>
          <p:nvSpPr>
            <p:cNvPr id="200" name="Google Shape;200;p21"/>
            <p:cNvSpPr/>
            <p:nvPr/>
          </p:nvSpPr>
          <p:spPr>
            <a:xfrm rot="-5400000">
              <a:off x="4072033" y="3260259"/>
              <a:ext cx="6805200" cy="286200"/>
            </a:xfrm>
            <a:prstGeom prst="rect">
              <a:avLst/>
            </a:prstGeom>
            <a:solidFill>
              <a:srgbClr val="15A0B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1" name="Google Shape;201;p21"/>
            <p:cNvSpPr/>
            <p:nvPr/>
          </p:nvSpPr>
          <p:spPr>
            <a:xfrm rot="-5400000">
              <a:off x="5258322" y="4530102"/>
              <a:ext cx="4145400" cy="573000"/>
            </a:xfrm>
            <a:prstGeom prst="rect">
              <a:avLst/>
            </a:prstGeom>
            <a:solidFill>
              <a:srgbClr val="0068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aphicFrame>
        <p:nvGraphicFramePr>
          <p:cNvPr id="202" name="Google Shape;202;p21"/>
          <p:cNvGraphicFramePr/>
          <p:nvPr/>
        </p:nvGraphicFramePr>
        <p:xfrm>
          <a:off x="1105188" y="2459925"/>
          <a:ext cx="3000000" cy="3000000"/>
        </p:xfrm>
        <a:graphic>
          <a:graphicData uri="http://schemas.openxmlformats.org/drawingml/2006/table">
            <a:tbl>
              <a:tblPr>
                <a:noFill/>
                <a:tableStyleId>{91127867-046B-4F8E-B672-20BDB4AAB7D4}</a:tableStyleId>
              </a:tblPr>
              <a:tblGrid>
                <a:gridCol w="3406400"/>
                <a:gridCol w="3994900"/>
                <a:gridCol w="2942700"/>
              </a:tblGrid>
              <a:tr h="353350">
                <a:tc>
                  <a:txBody>
                    <a:bodyPr/>
                    <a:lstStyle/>
                    <a:p>
                      <a:pPr indent="0" lvl="0" marL="0" rtl="0" algn="ctr">
                        <a:lnSpc>
                          <a:spcPct val="115000"/>
                        </a:lnSpc>
                        <a:spcBef>
                          <a:spcPts val="0"/>
                        </a:spcBef>
                        <a:spcAft>
                          <a:spcPts val="0"/>
                        </a:spcAft>
                        <a:buNone/>
                      </a:pPr>
                      <a:r>
                        <a:rPr b="1" lang="en-US" sz="1500">
                          <a:latin typeface="Lato"/>
                          <a:ea typeface="Lato"/>
                          <a:cs typeface="Lato"/>
                          <a:sym typeface="Lato"/>
                        </a:rPr>
                        <a:t>______TODO_______</a:t>
                      </a:r>
                      <a:endParaRPr b="1" sz="1500">
                        <a:latin typeface="Lato"/>
                        <a:ea typeface="Lato"/>
                        <a:cs typeface="Lato"/>
                        <a:sym typeface="Lato"/>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US" sz="1500">
                          <a:latin typeface="Lato"/>
                          <a:ea typeface="Lato"/>
                          <a:cs typeface="Lato"/>
                          <a:sym typeface="Lato"/>
                        </a:rPr>
                        <a:t>Pascal VOC 2012</a:t>
                      </a:r>
                      <a:endParaRPr b="1" sz="1500">
                        <a:latin typeface="Lato"/>
                        <a:ea typeface="Lato"/>
                        <a:cs typeface="Lato"/>
                        <a:sym typeface="Lato"/>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500">
                          <a:latin typeface="Lato"/>
                          <a:ea typeface="Lato"/>
                          <a:cs typeface="Lato"/>
                          <a:sym typeface="Lato"/>
                        </a:rPr>
                        <a:t>HRIM 2021</a:t>
                      </a:r>
                      <a:endParaRPr b="1" sz="1500">
                        <a:latin typeface="Lato"/>
                        <a:ea typeface="Lato"/>
                        <a:cs typeface="Lato"/>
                        <a:sym typeface="Lato"/>
                      </a:endParaRPr>
                    </a:p>
                  </a:txBody>
                  <a:tcPr marT="19050" marB="19050" marR="28575" marL="28575"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D9D9D9"/>
                    </a:solidFill>
                  </a:tcPr>
                </a:tc>
              </a:tr>
              <a:tr h="353350">
                <a:tc rowSpan="8">
                  <a:txBody>
                    <a:bodyPr/>
                    <a:lstStyle/>
                    <a:p>
                      <a:pPr indent="0" lvl="0" marL="0" rtl="0" algn="l">
                        <a:spcBef>
                          <a:spcPts val="0"/>
                        </a:spcBef>
                        <a:spcAft>
                          <a:spcPts val="0"/>
                        </a:spcAft>
                        <a:buNone/>
                      </a:pPr>
                      <a:r>
                        <a:rPr lang="en-US" sz="1500">
                          <a:latin typeface="Lato"/>
                          <a:ea typeface="Lato"/>
                          <a:cs typeface="Lato"/>
                          <a:sym typeface="Lato"/>
                        </a:rPr>
                        <a:t>We followed the same steps used for pascal voc 2012 dataset after tasting it and we make some changements. </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Lato"/>
                          <a:ea typeface="Lato"/>
                          <a:cs typeface="Lato"/>
                          <a:sym typeface="Lato"/>
                        </a:rPr>
                        <a:t>./</a:t>
                      </a:r>
                      <a:r>
                        <a:rPr lang="en-US" sz="1500">
                          <a:latin typeface="Lato"/>
                          <a:ea typeface="Lato"/>
                          <a:cs typeface="Lato"/>
                          <a:sym typeface="Lato"/>
                        </a:rPr>
                        <a:t>dataloaders/labels/voc.txt</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Lato"/>
                          <a:ea typeface="Lato"/>
                          <a:cs typeface="Lato"/>
                          <a:sym typeface="Lato"/>
                        </a:rPr>
                        <a:t>hrim</a:t>
                      </a:r>
                      <a:r>
                        <a:rPr lang="en-US" sz="1500">
                          <a:latin typeface="Lato"/>
                          <a:ea typeface="Lato"/>
                          <a:cs typeface="Lato"/>
                          <a:sym typeface="Lato"/>
                        </a:rPr>
                        <a:t>.txt</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A4C2F4"/>
                    </a:solidFill>
                  </a:tcPr>
                </a:tc>
              </a:tr>
              <a:tr h="353350">
                <a:tc vMerge="1"/>
                <a:tc>
                  <a:txBody>
                    <a:bodyPr/>
                    <a:lstStyle/>
                    <a:p>
                      <a:pPr indent="0" lvl="0" marL="0" rtl="0" algn="l">
                        <a:lnSpc>
                          <a:spcPct val="115000"/>
                        </a:lnSpc>
                        <a:spcBef>
                          <a:spcPts val="0"/>
                        </a:spcBef>
                        <a:spcAft>
                          <a:spcPts val="0"/>
                        </a:spcAft>
                        <a:buNone/>
                      </a:pPr>
                      <a:r>
                        <a:rPr lang="en-US" sz="1500">
                          <a:latin typeface="Lato"/>
                          <a:ea typeface="Lato"/>
                          <a:cs typeface="Lato"/>
                          <a:sym typeface="Lato"/>
                        </a:rPr>
                        <a:t>./</a:t>
                      </a:r>
                      <a:r>
                        <a:rPr lang="en-US" sz="1500">
                          <a:latin typeface="Lato"/>
                          <a:ea typeface="Lato"/>
                          <a:cs typeface="Lato"/>
                          <a:sym typeface="Lato"/>
                        </a:rPr>
                        <a:t>dataloaders/voc.py</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Lato"/>
                          <a:ea typeface="Lato"/>
                          <a:cs typeface="Lato"/>
                          <a:sym typeface="Lato"/>
                        </a:rPr>
                        <a:t>hrim.py</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A4C2F4"/>
                    </a:solidFill>
                  </a:tcPr>
                </a:tc>
              </a:tr>
              <a:tr h="386475">
                <a:tc vMerge="1"/>
                <a:tc>
                  <a:txBody>
                    <a:bodyPr/>
                    <a:lstStyle/>
                    <a:p>
                      <a:pPr indent="0" lvl="0" marL="0" rtl="0" algn="l">
                        <a:lnSpc>
                          <a:spcPct val="115000"/>
                        </a:lnSpc>
                        <a:spcBef>
                          <a:spcPts val="0"/>
                        </a:spcBef>
                        <a:spcAft>
                          <a:spcPts val="0"/>
                        </a:spcAft>
                        <a:buNone/>
                      </a:pPr>
                      <a:r>
                        <a:rPr lang="en-US" sz="1500">
                          <a:latin typeface="Lato"/>
                          <a:ea typeface="Lato"/>
                          <a:cs typeface="Lato"/>
                          <a:sym typeface="Lato"/>
                        </a:rPr>
                        <a:t>./</a:t>
                      </a:r>
                      <a:r>
                        <a:rPr lang="en-US" sz="1500">
                          <a:latin typeface="Lato"/>
                          <a:ea typeface="Lato"/>
                          <a:cs typeface="Lato"/>
                          <a:sym typeface="Lato"/>
                        </a:rPr>
                        <a:t>dataloaders/__init__.py</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Lato"/>
                          <a:ea typeface="Lato"/>
                          <a:cs typeface="Lato"/>
                          <a:sym typeface="Lato"/>
                        </a:rPr>
                        <a:t>/__init__.py -&gt; import .hrim</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A4C2F4"/>
                    </a:solidFill>
                  </a:tcPr>
                </a:tc>
              </a:tr>
              <a:tr h="353350">
                <a:tc vMerge="1"/>
                <a:tc>
                  <a:txBody>
                    <a:bodyPr/>
                    <a:lstStyle/>
                    <a:p>
                      <a:pPr indent="0" lvl="0" marL="0" rtl="0" algn="l">
                        <a:lnSpc>
                          <a:spcPct val="115000"/>
                        </a:lnSpc>
                        <a:spcBef>
                          <a:spcPts val="0"/>
                        </a:spcBef>
                        <a:spcAft>
                          <a:spcPts val="0"/>
                        </a:spcAft>
                        <a:buNone/>
                      </a:pPr>
                      <a:r>
                        <a:rPr lang="en-US" sz="1500">
                          <a:latin typeface="Lato"/>
                          <a:ea typeface="Lato"/>
                          <a:cs typeface="Lato"/>
                          <a:sym typeface="Lato"/>
                        </a:rPr>
                        <a:t>.</a:t>
                      </a:r>
                      <a:r>
                        <a:rPr lang="en-US" sz="1500">
                          <a:latin typeface="Lato"/>
                          <a:ea typeface="Lato"/>
                          <a:cs typeface="Lato"/>
                          <a:sym typeface="Lato"/>
                        </a:rPr>
                        <a:t>/config.json</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Lato"/>
                          <a:ea typeface="Lato"/>
                          <a:cs typeface="Lato"/>
                          <a:sym typeface="Lato"/>
                        </a:rPr>
                        <a:t>config with HRIM2021</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A4C2F4"/>
                    </a:solidFill>
                  </a:tcPr>
                </a:tc>
              </a:tr>
              <a:tr h="353350">
                <a:tc vMerge="1"/>
                <a:tc>
                  <a:txBody>
                    <a:bodyPr/>
                    <a:lstStyle/>
                    <a:p>
                      <a:pPr indent="0" lvl="0" marL="0" rtl="0" algn="l">
                        <a:lnSpc>
                          <a:spcPct val="115000"/>
                        </a:lnSpc>
                        <a:spcBef>
                          <a:spcPts val="0"/>
                        </a:spcBef>
                        <a:spcAft>
                          <a:spcPts val="0"/>
                        </a:spcAft>
                        <a:buNone/>
                      </a:pPr>
                      <a:r>
                        <a:rPr lang="en-US" sz="1500">
                          <a:latin typeface="Lato"/>
                          <a:ea typeface="Lato"/>
                          <a:cs typeface="Lato"/>
                          <a:sym typeface="Lato"/>
                        </a:rPr>
                        <a:t>.</a:t>
                      </a:r>
                      <a:r>
                        <a:rPr lang="en-US" sz="1500">
                          <a:latin typeface="Lato"/>
                          <a:ea typeface="Lato"/>
                          <a:cs typeface="Lato"/>
                          <a:sym typeface="Lato"/>
                        </a:rPr>
                        <a:t>/inference.py</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Lato"/>
                          <a:ea typeface="Lato"/>
                          <a:cs typeface="Lato"/>
                          <a:sym typeface="Lato"/>
                        </a:rPr>
                        <a:t>add 'HRIM'</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A4C2F4"/>
                    </a:solidFill>
                  </a:tcPr>
                </a:tc>
              </a:tr>
              <a:tr h="353350">
                <a:tc vMerge="1"/>
                <a:tc>
                  <a:txBody>
                    <a:bodyPr/>
                    <a:lstStyle/>
                    <a:p>
                      <a:pPr indent="0" lvl="0" marL="0" rtl="0" algn="l">
                        <a:lnSpc>
                          <a:spcPct val="115000"/>
                        </a:lnSpc>
                        <a:spcBef>
                          <a:spcPts val="0"/>
                        </a:spcBef>
                        <a:spcAft>
                          <a:spcPts val="0"/>
                        </a:spcAft>
                        <a:buNone/>
                      </a:pPr>
                      <a:r>
                        <a:rPr lang="en-US" sz="1500">
                          <a:latin typeface="Lato"/>
                          <a:ea typeface="Lato"/>
                          <a:cs typeface="Lato"/>
                          <a:sym typeface="Lato"/>
                        </a:rPr>
                        <a:t>./</a:t>
                      </a:r>
                      <a:r>
                        <a:rPr lang="en-US" sz="1500">
                          <a:latin typeface="Lato"/>
                          <a:ea typeface="Lato"/>
                          <a:cs typeface="Lato"/>
                          <a:sym typeface="Lato"/>
                        </a:rPr>
                        <a:t>utils/palette.py</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Lato"/>
                          <a:ea typeface="Lato"/>
                          <a:cs typeface="Lato"/>
                          <a:sym typeface="Lato"/>
                        </a:rPr>
                        <a:t>add hrim palette</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A4C2F4"/>
                    </a:solidFill>
                  </a:tcPr>
                </a:tc>
              </a:tr>
              <a:tr h="386475">
                <a:tc vMerge="1"/>
                <a:tc>
                  <a:txBody>
                    <a:bodyPr/>
                    <a:lstStyle/>
                    <a:p>
                      <a:pPr indent="0" lvl="0" marL="0" rtl="0" algn="l">
                        <a:lnSpc>
                          <a:spcPct val="115000"/>
                        </a:lnSpc>
                        <a:spcBef>
                          <a:spcPts val="0"/>
                        </a:spcBef>
                        <a:spcAft>
                          <a:spcPts val="0"/>
                        </a:spcAft>
                        <a:buNone/>
                      </a:pPr>
                      <a:r>
                        <a:rPr lang="en-US" sz="1500">
                          <a:latin typeface="Lato"/>
                          <a:ea typeface="Lato"/>
                          <a:cs typeface="Lato"/>
                          <a:sym typeface="Lato"/>
                        </a:rPr>
                        <a:t>./dataset/ImageS</a:t>
                      </a:r>
                      <a:r>
                        <a:rPr lang="en-US" sz="1500">
                          <a:latin typeface="Lato"/>
                          <a:ea typeface="Lato"/>
                          <a:cs typeface="Lato"/>
                          <a:sym typeface="Lato"/>
                        </a:rPr>
                        <a:t>ets</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latin typeface="Lato"/>
                          <a:ea typeface="Lato"/>
                          <a:cs typeface="Lato"/>
                          <a:sym typeface="Lato"/>
                        </a:rPr>
                        <a:t>change *.txt files</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A4C2F4"/>
                    </a:solidFill>
                  </a:tcPr>
                </a:tc>
              </a:tr>
              <a:tr h="1280850">
                <a:tc vMerge="1"/>
                <a:tc>
                  <a:txBody>
                    <a:bodyPr/>
                    <a:lstStyle/>
                    <a:p>
                      <a:pPr indent="0" lvl="0" marL="0" rtl="0" algn="l">
                        <a:lnSpc>
                          <a:spcPct val="115000"/>
                        </a:lnSpc>
                        <a:spcBef>
                          <a:spcPts val="0"/>
                        </a:spcBef>
                        <a:spcAft>
                          <a:spcPts val="0"/>
                        </a:spcAft>
                        <a:buNone/>
                      </a:pPr>
                      <a:r>
                        <a:rPr lang="en-US" sz="1500">
                          <a:latin typeface="Lato"/>
                          <a:ea typeface="Lato"/>
                          <a:cs typeface="Lato"/>
                          <a:sym typeface="Lato"/>
                        </a:rPr>
                        <a:t>in pascal Segmentation Class Augmented folder, the masks are not RGB. They are images containing </a:t>
                      </a:r>
                      <a:r>
                        <a:rPr lang="en-US" sz="1500">
                          <a:latin typeface="Lato"/>
                          <a:ea typeface="Lato"/>
                          <a:cs typeface="Lato"/>
                          <a:sym typeface="Lato"/>
                        </a:rPr>
                        <a:t> class_label instead of color code.</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500">
                          <a:latin typeface="Lato"/>
                          <a:ea typeface="Lato"/>
                          <a:cs typeface="Lato"/>
                          <a:sym typeface="Lato"/>
                        </a:rPr>
                        <a:t>We </a:t>
                      </a:r>
                      <a:r>
                        <a:rPr b="1" lang="en-US" sz="1500">
                          <a:latin typeface="Lato"/>
                          <a:ea typeface="Lato"/>
                          <a:cs typeface="Lato"/>
                          <a:sym typeface="Lato"/>
                        </a:rPr>
                        <a:t>added conversion function from RGB color to class_label for masks</a:t>
                      </a:r>
                      <a:r>
                        <a:rPr lang="en-US" sz="1500">
                          <a:latin typeface="Lato"/>
                          <a:ea typeface="Lato"/>
                          <a:cs typeface="Lato"/>
                          <a:sym typeface="Lato"/>
                        </a:rPr>
                        <a:t>. (We can also </a:t>
                      </a:r>
                      <a:r>
                        <a:rPr lang="en-US" sz="1500">
                          <a:latin typeface="Lato"/>
                          <a:ea typeface="Lato"/>
                          <a:cs typeface="Lato"/>
                          <a:sym typeface="Lato"/>
                        </a:rPr>
                        <a:t> use masks in </a:t>
                      </a:r>
                      <a:r>
                        <a:rPr lang="en-US" sz="1500">
                          <a:solidFill>
                            <a:schemeClr val="dk1"/>
                          </a:solidFill>
                          <a:latin typeface="Lato"/>
                          <a:ea typeface="Lato"/>
                          <a:cs typeface="Lato"/>
                          <a:sym typeface="Lato"/>
                        </a:rPr>
                        <a:t>class_label </a:t>
                      </a:r>
                      <a:r>
                        <a:rPr lang="en-US" sz="1500">
                          <a:latin typeface="Lato"/>
                          <a:ea typeface="Lato"/>
                          <a:cs typeface="Lato"/>
                          <a:sym typeface="Lato"/>
                        </a:rPr>
                        <a:t>format like pascal instead of conversion.)</a:t>
                      </a:r>
                      <a:endParaRPr sz="1500">
                        <a:latin typeface="Lato"/>
                        <a:ea typeface="Lato"/>
                        <a:cs typeface="Lato"/>
                        <a:sym typeface="Lato"/>
                      </a:endParaRPr>
                    </a:p>
                  </a:txBody>
                  <a:tcPr marT="19050" marB="19050" marR="28575" marL="28575">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A4C2F4"/>
                    </a:solidFill>
                  </a:tcPr>
                </a:tc>
              </a:tr>
            </a:tbl>
          </a:graphicData>
        </a:graphic>
      </p:graphicFrame>
      <p:sp>
        <p:nvSpPr>
          <p:cNvPr id="203" name="Google Shape;203;p21"/>
          <p:cNvSpPr txBox="1"/>
          <p:nvPr/>
        </p:nvSpPr>
        <p:spPr>
          <a:xfrm>
            <a:off x="1105200" y="1160475"/>
            <a:ext cx="98511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chemeClr val="dk1"/>
                </a:solidFill>
                <a:latin typeface="Lato"/>
                <a:ea typeface="Lato"/>
                <a:cs typeface="Lato"/>
                <a:sym typeface="Lato"/>
              </a:rPr>
              <a:t>To train our model, we used models from </a:t>
            </a:r>
            <a:r>
              <a:rPr lang="en-US" sz="1500" u="sng">
                <a:solidFill>
                  <a:schemeClr val="hlink"/>
                </a:solidFill>
                <a:latin typeface="Lato"/>
                <a:ea typeface="Lato"/>
                <a:cs typeface="Lato"/>
                <a:sym typeface="Lato"/>
                <a:hlinkClick r:id="rId3"/>
              </a:rPr>
              <a:t>https://github.com/yassouali/pytorch-segmentation</a:t>
            </a:r>
            <a:r>
              <a:rPr lang="en-US" sz="1500">
                <a:solidFill>
                  <a:schemeClr val="dk1"/>
                </a:solidFill>
                <a:latin typeface="Lato"/>
                <a:ea typeface="Lato"/>
                <a:cs typeface="Lato"/>
                <a:sym typeface="Lato"/>
              </a:rPr>
              <a:t> . The original code used Pascal Voc dataset, Cityscapes, ADE20k and Coco which are general context datasets. </a:t>
            </a:r>
            <a:endParaRPr sz="15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US" sz="1500">
                <a:solidFill>
                  <a:schemeClr val="dk1"/>
                </a:solidFill>
                <a:latin typeface="Lato"/>
                <a:ea typeface="Lato"/>
                <a:cs typeface="Lato"/>
                <a:sym typeface="Lato"/>
              </a:rPr>
              <a:t>To adapt the code to our specific use case using </a:t>
            </a:r>
            <a:r>
              <a:rPr b="1" lang="en-US" sz="1500">
                <a:solidFill>
                  <a:schemeClr val="dk1"/>
                </a:solidFill>
                <a:latin typeface="Lato"/>
                <a:ea typeface="Lato"/>
                <a:cs typeface="Lato"/>
                <a:sym typeface="Lato"/>
              </a:rPr>
              <a:t>HRIM2021 (Hydrogen Research Institute Materials 2021), </a:t>
            </a:r>
            <a:r>
              <a:rPr lang="en-US" sz="1500">
                <a:solidFill>
                  <a:schemeClr val="dk1"/>
                </a:solidFill>
                <a:latin typeface="Lato"/>
                <a:ea typeface="Lato"/>
                <a:cs typeface="Lato"/>
                <a:sym typeface="Lato"/>
              </a:rPr>
              <a:t>we made these changements.</a:t>
            </a:r>
            <a:endParaRPr sz="1500">
              <a:solidFill>
                <a:schemeClr val="dk1"/>
              </a:solidFill>
              <a:latin typeface="Lato"/>
              <a:ea typeface="Lato"/>
              <a:cs typeface="Lato"/>
              <a:sym typeface="Lato"/>
            </a:endParaRPr>
          </a:p>
        </p:txBody>
      </p:sp>
      <p:sp>
        <p:nvSpPr>
          <p:cNvPr id="204" name="Google Shape;204;p21"/>
          <p:cNvSpPr txBox="1"/>
          <p:nvPr>
            <p:ph type="title"/>
          </p:nvPr>
        </p:nvSpPr>
        <p:spPr>
          <a:xfrm>
            <a:off x="1063981" y="278050"/>
            <a:ext cx="8229300" cy="53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689F"/>
              </a:buClr>
              <a:buSzPts val="2800"/>
              <a:buFont typeface="Roboto"/>
              <a:buNone/>
            </a:pPr>
            <a:r>
              <a:rPr b="1" lang="en-US" sz="2800" u="sng">
                <a:solidFill>
                  <a:srgbClr val="15A0B6"/>
                </a:solidFill>
                <a:latin typeface="Bebas Neue"/>
                <a:ea typeface="Bebas Neue"/>
                <a:cs typeface="Bebas Neue"/>
                <a:sym typeface="Bebas Neue"/>
              </a:rPr>
              <a:t>iI. Adapting codes to a custom dataset</a:t>
            </a:r>
            <a:endParaRPr b="1" sz="2800" u="sng">
              <a:solidFill>
                <a:srgbClr val="15A0B6"/>
              </a:solidFill>
              <a:latin typeface="Bebas Neue"/>
              <a:ea typeface="Bebas Neue"/>
              <a:cs typeface="Bebas Neue"/>
              <a:sym typeface="Bebas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